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2"/>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Lst>
  <p:sldSz cx="18288000" cy="10287000"/>
  <p:notesSz cx="6858000" cy="9144000"/>
  <p:embeddedFontLst>
    <p:embeddedFont>
      <p:font typeface="Raleway" charset="1" panose="020B0503030101060003"/>
      <p:regular r:id="rId6"/>
    </p:embeddedFont>
    <p:embeddedFont>
      <p:font typeface="Raleway Bold" charset="1" panose="020B0803030101060003"/>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Lato" charset="1" panose="020F0502020204030203"/>
      <p:regular r:id="rId12"/>
    </p:embeddedFont>
    <p:embeddedFont>
      <p:font typeface="Lato Bold" charset="1" panose="020F0502020204030203"/>
      <p:regular r:id="rId13"/>
    </p:embeddedFont>
    <p:embeddedFont>
      <p:font typeface="Lato Italics" charset="1" panose="020F0502020204030203"/>
      <p:regular r:id="rId14"/>
    </p:embeddedFont>
    <p:embeddedFont>
      <p:font typeface="Lato Bold Italics" charset="1" panose="020F0502020204030203"/>
      <p:regular r:id="rId15"/>
    </p:embeddedFont>
    <p:embeddedFont>
      <p:font typeface="Fira Code" charset="1" panose="020B08090500000200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22" Target="slides/slide6.xml" Type="http://schemas.openxmlformats.org/officeDocument/2006/relationships/slide"/><Relationship Id="rId23" Target="slides/slide7.xml" Type="http://schemas.openxmlformats.org/officeDocument/2006/relationships/slide"/><Relationship Id="rId24" Target="slides/slide8.xml" Type="http://schemas.openxmlformats.org/officeDocument/2006/relationships/slide"/><Relationship Id="rId25" Target="slides/slide9.xml" Type="http://schemas.openxmlformats.org/officeDocument/2006/relationships/slide"/><Relationship Id="rId26" Target="slides/slide10.xml" Type="http://schemas.openxmlformats.org/officeDocument/2006/relationships/slide"/><Relationship Id="rId27" Target="slides/slide11.xml" Type="http://schemas.openxmlformats.org/officeDocument/2006/relationships/slide"/><Relationship Id="rId28" Target="slides/slide12.xml" Type="http://schemas.openxmlformats.org/officeDocument/2006/relationships/slide"/><Relationship Id="rId29" Target="slides/slide13.xml" Type="http://schemas.openxmlformats.org/officeDocument/2006/relationships/slide"/><Relationship Id="rId3" Target="viewProps.xml" Type="http://schemas.openxmlformats.org/officeDocument/2006/relationships/viewProps"/><Relationship Id="rId30" Target="slides/slide14.xml" Type="http://schemas.openxmlformats.org/officeDocument/2006/relationships/slide"/><Relationship Id="rId31" Target="slides/slide15.xml" Type="http://schemas.openxmlformats.org/officeDocument/2006/relationships/slide"/><Relationship Id="rId32" Target="slides/slide16.xml" Type="http://schemas.openxmlformats.org/officeDocument/2006/relationships/slide"/><Relationship Id="rId33" Target="slides/slide17.xml" Type="http://schemas.openxmlformats.org/officeDocument/2006/relationships/slide"/><Relationship Id="rId34" Target="slides/slide18.xml" Type="http://schemas.openxmlformats.org/officeDocument/2006/relationships/slide"/><Relationship Id="rId35" Target="slides/slide19.xml" Type="http://schemas.openxmlformats.org/officeDocument/2006/relationships/slide"/><Relationship Id="rId36" Target="slides/slide20.xml" Type="http://schemas.openxmlformats.org/officeDocument/2006/relationships/slide"/><Relationship Id="rId37" Target="slides/slide21.xml" Type="http://schemas.openxmlformats.org/officeDocument/2006/relationships/slide"/><Relationship Id="rId38" Target="slides/slide22.xml" Type="http://schemas.openxmlformats.org/officeDocument/2006/relationships/slide"/><Relationship Id="rId39" Target="slides/slide23.xml" Type="http://schemas.openxmlformats.org/officeDocument/2006/relationships/slide"/><Relationship Id="rId4" Target="theme/theme1.xml" Type="http://schemas.openxmlformats.org/officeDocument/2006/relationships/theme"/><Relationship Id="rId40" Target="slides/slide24.xml" Type="http://schemas.openxmlformats.org/officeDocument/2006/relationships/slide"/><Relationship Id="rId41" Target="slides/slide25.xml" Type="http://schemas.openxmlformats.org/officeDocument/2006/relationships/slide"/><Relationship Id="rId42" Target="notesMasters/notesMaster1.xml" Type="http://schemas.openxmlformats.org/officeDocument/2006/relationships/notesMaster"/><Relationship Id="rId43" Target="theme/theme2.xml" Type="http://schemas.openxmlformats.org/officeDocument/2006/relationships/theme"/><Relationship Id="rId44" Target="notesSlides/notesSlide1.xml" Type="http://schemas.openxmlformats.org/officeDocument/2006/relationships/notesSlide"/><Relationship Id="rId45" Target="notesSlides/notesSlide2.xml" Type="http://schemas.openxmlformats.org/officeDocument/2006/relationships/notesSlide"/><Relationship Id="rId46" Target="notesSlides/notesSlide3.xml" Type="http://schemas.openxmlformats.org/officeDocument/2006/relationships/notesSlide"/><Relationship Id="rId47" Target="notesSlides/notesSlide4.xml" Type="http://schemas.openxmlformats.org/officeDocument/2006/relationships/notesSlide"/><Relationship Id="rId48" Target="notesSlides/notesSlide5.xml" Type="http://schemas.openxmlformats.org/officeDocument/2006/relationships/notesSlide"/><Relationship Id="rId49" Target="notesSlides/notesSlide6.xml" Type="http://schemas.openxmlformats.org/officeDocument/2006/relationships/notesSlide"/><Relationship Id="rId5" Target="tableStyles.xml" Type="http://schemas.openxmlformats.org/officeDocument/2006/relationships/tableStyles"/><Relationship Id="rId50" Target="notesSlides/notesSlide7.xml" Type="http://schemas.openxmlformats.org/officeDocument/2006/relationships/notesSlide"/><Relationship Id="rId51" Target="notesSlides/notesSlide8.xml" Type="http://schemas.openxmlformats.org/officeDocument/2006/relationships/notesSlide"/><Relationship Id="rId52" Target="notesSlides/notesSlide9.xml" Type="http://schemas.openxmlformats.org/officeDocument/2006/relationships/notesSlide"/><Relationship Id="rId53" Target="notesSlides/notesSlide10.xml" Type="http://schemas.openxmlformats.org/officeDocument/2006/relationships/notesSlide"/><Relationship Id="rId54" Target="notesSlides/notesSlide11.xml" Type="http://schemas.openxmlformats.org/officeDocument/2006/relationships/notesSlide"/><Relationship Id="rId55" Target="notesSlides/notesSlide12.xml" Type="http://schemas.openxmlformats.org/officeDocument/2006/relationships/notesSlide"/><Relationship Id="rId56" Target="notesSlides/notesSlide13.xml" Type="http://schemas.openxmlformats.org/officeDocument/2006/relationships/notesSlide"/><Relationship Id="rId57" Target="notesSlides/notesSlide14.xml" Type="http://schemas.openxmlformats.org/officeDocument/2006/relationships/notesSlide"/><Relationship Id="rId58" Target="notesSlides/notesSlide15.xml" Type="http://schemas.openxmlformats.org/officeDocument/2006/relationships/notesSlide"/><Relationship Id="rId59" Target="notesSlides/notesSlide16.xml" Type="http://schemas.openxmlformats.org/officeDocument/2006/relationships/notesSlide"/><Relationship Id="rId6" Target="fonts/font6.fntdata" Type="http://schemas.openxmlformats.org/officeDocument/2006/relationships/font"/><Relationship Id="rId60" Target="notesSlides/notesSlide17.xml" Type="http://schemas.openxmlformats.org/officeDocument/2006/relationships/notesSlide"/><Relationship Id="rId61" Target="notesSlides/notesSlide18.xml" Type="http://schemas.openxmlformats.org/officeDocument/2006/relationships/notesSlide"/><Relationship Id="rId62" Target="notesSlides/notesSlide19.xml" Type="http://schemas.openxmlformats.org/officeDocument/2006/relationships/notesSlide"/><Relationship Id="rId63" Target="notesSlides/notesSlide20.xml" Type="http://schemas.openxmlformats.org/officeDocument/2006/relationships/notesSlide"/><Relationship Id="rId64" Target="notesSlides/notesSlide21.xml" Type="http://schemas.openxmlformats.org/officeDocument/2006/relationships/notesSlide"/><Relationship Id="rId65" Target="notesSlides/notesSlide22.xml" Type="http://schemas.openxmlformats.org/officeDocument/2006/relationships/notesSlide"/><Relationship Id="rId66" Target="notesSlides/notesSlide23.xml" Type="http://schemas.openxmlformats.org/officeDocument/2006/relationships/notesSlide"/><Relationship Id="rId67" Target="notesSlides/notesSlide24.xml" Type="http://schemas.openxmlformats.org/officeDocument/2006/relationships/notesSlide"/><Relationship Id="rId68" Target="notesSlides/notesSlide25.xml" Type="http://schemas.openxmlformats.org/officeDocument/2006/relationships/note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Show this training slide before conducting the cybersecurity training session training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speak of and define Cybersecurity.</a:t>
            </a:r>
          </a:p>
          <a:p>
            <a:r>
              <a:rPr lang="en-US"/>
              <a:t/>
            </a:r>
          </a:p>
          <a:p>
            <a:r>
              <a:rPr lang="en-US"/>
              <a:t>Read or discuss the following bulletpoint explanation.</a:t>
            </a:r>
          </a:p>
          <a:p>
            <a:r>
              <a:rPr lang="en-US"/>
              <a:t/>
            </a:r>
          </a:p>
          <a:p>
            <a:r>
              <a:rPr lang="en-US"/>
              <a:t>I. Protecting Devices - Cybersecurity is the practice that protects computers, servers, mobile devices, electronic systems, networks, and data from digital attacks, theft, damage, and unauthorized access. </a:t>
            </a:r>
          </a:p>
          <a:p>
            <a:r>
              <a:rPr lang="en-US"/>
              <a:t/>
            </a:r>
          </a:p>
          <a:p>
            <a:r>
              <a:rPr lang="en-US"/>
              <a:t>II. Procedures and Technologies - It involves using technologies, processes, and practices to protect your digital assets from viruses, malware, phishing attacks, and hacking attempts. </a:t>
            </a:r>
          </a:p>
          <a:p>
            <a:r>
              <a:rPr lang="en-US"/>
              <a:t/>
            </a:r>
          </a:p>
          <a:p>
            <a:r>
              <a:rPr lang="en-US"/>
              <a:t>III. Safeguard Information - It safeguards the organization's information, prevents data breaches, and ensures data confidentiality, integrity, and availability.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sub-section will discuss some common misconceptions. </a:t>
            </a:r>
          </a:p>
          <a:p>
            <a:r>
              <a:rPr lang="en-US"/>
              <a:t/>
            </a:r>
          </a:p>
          <a:p>
            <a:r>
              <a:rPr lang="en-US"/>
              <a:t>The following slides will cover some of these misconceptions you can make your staff be aware of.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first misconception is that — We have tools.</a:t>
            </a:r>
          </a:p>
          <a:p>
            <a:r>
              <a:rPr lang="en-US"/>
              <a:t/>
            </a:r>
          </a:p>
          <a:p>
            <a:r>
              <a:rPr lang="en-US"/>
              <a:t>Give the following pointers on why believing that we have tools to protect us from security threats is a misconception.</a:t>
            </a:r>
          </a:p>
          <a:p>
            <a:r>
              <a:rPr lang="en-US"/>
              <a:t/>
            </a:r>
          </a:p>
          <a:p>
            <a:r>
              <a:rPr lang="en-US"/>
              <a:t>I. No Guarantee - Discuss that the tools available enhance security, but do NOT GUARANTEE it.</a:t>
            </a:r>
          </a:p>
          <a:p>
            <a:r>
              <a:rPr lang="en-US"/>
              <a:t/>
            </a:r>
          </a:p>
          <a:p>
            <a:r>
              <a:rPr lang="en-US"/>
              <a:t>II. Determination is Guaranteed - Let them know that if someone is determined to gain access, they will find ways to.</a:t>
            </a:r>
          </a:p>
          <a:p>
            <a:r>
              <a:rPr lang="en-US"/>
              <a:t/>
            </a:r>
          </a:p>
          <a:p>
            <a:r>
              <a:rPr lang="en-US"/>
              <a:t>III. Evolution of Technology - Inform them that Technology is constantly developing at a rapid rate. The tools we use today may not be not enough in a few weeks.</a:t>
            </a:r>
          </a:p>
          <a:p>
            <a:r>
              <a:rPr lang="en-US"/>
              <a:t/>
            </a:r>
          </a:p>
          <a:p>
            <a:r>
              <a:rPr lang="en-US"/>
              <a:t>This is also true for cybercriminals, as they evolve and get smarter.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Discuss the concept of why not to rely on cybersecurity insurance.</a:t>
            </a:r>
          </a:p>
          <a:p>
            <a:r>
              <a:rPr lang="en-US"/>
              <a:t/>
            </a:r>
          </a:p>
          <a:p>
            <a:r>
              <a:rPr lang="en-US"/>
              <a:t>I. Nor preventative - It does not prevent cyberattacks.</a:t>
            </a:r>
          </a:p>
          <a:p>
            <a:r>
              <a:rPr lang="en-US"/>
              <a:t/>
            </a:r>
          </a:p>
          <a:p>
            <a:r>
              <a:rPr lang="en-US"/>
              <a:t>II. Only after it happens - Only covers the cost after it happens; it is not preventive.</a:t>
            </a:r>
          </a:p>
          <a:p>
            <a:r>
              <a:rPr lang="en-US"/>
              <a:t/>
            </a:r>
          </a:p>
          <a:p>
            <a:r>
              <a:rPr lang="en-US"/>
              <a:t>III. Downtime - You lose data and valuable time recovering rather than continuing critical operations.</a:t>
            </a:r>
          </a:p>
          <a:p>
            <a:r>
              <a:rPr lang="en-US"/>
              <a:t/>
            </a:r>
          </a:p>
          <a:p>
            <a:r>
              <a:rPr lang="en-US"/>
              <a:t>IV. Resources spend recovering - Consider the wasted time and resources spent recovering from a cyber-attack.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Discuss the misconception of a dedicated team.</a:t>
            </a:r>
          </a:p>
          <a:p>
            <a:r>
              <a:rPr lang="en-US"/>
              <a:t/>
            </a:r>
          </a:p>
          <a:p>
            <a:r>
              <a:rPr lang="en-US"/>
              <a:t>I. Mistakes - People are still prone to make mistakes.  </a:t>
            </a:r>
          </a:p>
          <a:p>
            <a:r>
              <a:rPr lang="en-US"/>
              <a:t/>
            </a:r>
          </a:p>
          <a:p>
            <a:r>
              <a:rPr lang="en-US"/>
              <a:t>II. Employees' Responsibilities - Employees are still responsible for their actions and must take steps to protect the company's sensitive data</a:t>
            </a:r>
          </a:p>
          <a:p>
            <a:r>
              <a:rPr lang="en-US"/>
              <a:t/>
            </a:r>
          </a:p>
          <a:p>
            <a:r>
              <a:rPr lang="en-US"/>
              <a:t>IV. Downtime - Consider the downtime to recover when the Team is called to respond.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Discuss why it is more important to protect your company even if you are a smaller company.</a:t>
            </a:r>
          </a:p>
          <a:p>
            <a:r>
              <a:rPr lang="en-US"/>
              <a:t/>
            </a:r>
          </a:p>
          <a:p>
            <a:r>
              <a:rPr lang="en-US"/>
              <a:t>I. Weaker security - In reality, smaller organizations can be easier targets for cybercriminals as they may have weaker security measures.</a:t>
            </a:r>
          </a:p>
          <a:p>
            <a:r>
              <a:rPr lang="en-US"/>
              <a:t/>
            </a:r>
          </a:p>
          <a:p>
            <a:r>
              <a:rPr lang="en-US"/>
              <a:t>II. Automated target - cyber-attacks are often automated and can target any organization, regardless of its size or industry</a:t>
            </a:r>
          </a:p>
          <a:p>
            <a:r>
              <a:rPr lang="en-US"/>
              <a:t/>
            </a:r>
          </a:p>
          <a:p>
            <a:r>
              <a:rPr lang="en-US"/>
              <a:t>III. Limited Resources - Smaller organizations need more resources for robust, state-of-the-art cybersecurity measures.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 your employees know that we will be proceeding with the next section.</a:t>
            </a:r>
          </a:p>
          <a:p>
            <a:r>
              <a:rPr lang="en-US"/>
              <a:t/>
            </a:r>
          </a:p>
          <a:p>
            <a:r>
              <a:rPr lang="en-US"/>
              <a:t>This next section will discuss and provide you with some of the most common threats we can see out there. </a:t>
            </a:r>
          </a:p>
          <a:p>
            <a:r>
              <a:rPr lang="en-US"/>
              <a:t/>
            </a:r>
          </a:p>
          <a:p>
            <a:r>
              <a:rPr lang="en-US"/>
              <a:t>It will also give you information and awareness on what to look out for.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Explain that this one is covered in the news. Often, the media has covered stories on more prominent organizations that fell, victim. But this happens to all organizations regardless of the size of the company.</a:t>
            </a:r>
          </a:p>
          <a:p>
            <a:r>
              <a:rPr lang="en-US"/>
              <a:t/>
            </a:r>
          </a:p>
          <a:p>
            <a:r>
              <a:rPr lang="en-US"/>
              <a:t>I. Infiltrate Business - Ransomware is malware often used to infiltrate businesses. </a:t>
            </a:r>
          </a:p>
          <a:p>
            <a:r>
              <a:rPr lang="en-US"/>
              <a:t/>
            </a:r>
          </a:p>
          <a:p>
            <a:r>
              <a:rPr lang="en-US"/>
              <a:t>II. Unusable until Payments are made - It renders data and files unusable until an anonymous payment is made to the bad actors so that they can release your data. </a:t>
            </a:r>
          </a:p>
          <a:p>
            <a:r>
              <a:rPr lang="en-US"/>
              <a:t/>
            </a:r>
          </a:p>
          <a:p>
            <a:r>
              <a:rPr lang="en-US"/>
              <a:t>III. Unsuspecting email - Ransomware often enters a network as an email. When an unsuspecting user clicks on a link in the email, they unknowingly grant entry to the party.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Present this example of what Ransomware looks like. </a:t>
            </a:r>
          </a:p>
          <a:p>
            <a:r>
              <a:rPr lang="en-US"/>
              <a:t/>
            </a:r>
          </a:p>
          <a:p>
            <a:r>
              <a:rPr lang="en-US"/>
              <a:t>Let them know that this is an example of ransomware. </a:t>
            </a:r>
          </a:p>
          <a:p>
            <a:r>
              <a:rPr lang="en-US"/>
              <a:t/>
            </a:r>
          </a:p>
          <a:p>
            <a:r>
              <a:rPr lang="en-US"/>
              <a:t>The moment a message shows wanting to exchange your data with payment, you have fallen victim to ransomware.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Discuss what phishing is.</a:t>
            </a:r>
          </a:p>
          <a:p>
            <a:r>
              <a:rPr lang="en-US"/>
              <a:t/>
            </a:r>
          </a:p>
          <a:p>
            <a:r>
              <a:rPr lang="en-US"/>
              <a:t>I. Tricking an Individual - Involves tricking individuals into providing sensitive information or downloading malware. </a:t>
            </a:r>
          </a:p>
          <a:p>
            <a:r>
              <a:rPr lang="en-US"/>
              <a:t/>
            </a:r>
          </a:p>
          <a:p>
            <a:r>
              <a:rPr lang="en-US"/>
              <a:t>II. Emails. messages or Phone Calls - It can take many forms, including emails, messages, or phone calls. </a:t>
            </a:r>
          </a:p>
          <a:p>
            <a:r>
              <a:rPr lang="en-US"/>
              <a:t/>
            </a:r>
          </a:p>
          <a:p>
            <a:r>
              <a:rPr lang="en-US"/>
              <a:t>III. Installs Malware - When clicked, it can download malware onto the victim's device. </a:t>
            </a:r>
          </a:p>
          <a:p>
            <a:r>
              <a:rPr lang="en-US"/>
              <a:t/>
            </a:r>
          </a:p>
          <a:p>
            <a:r>
              <a:rPr lang="en-US"/>
              <a:t>It is essential to be cautious of suspicious emails, messages, or phone calls and never to provide sensitive information to unknown sources.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Welcome your employees and other attendees to this training session.</a:t>
            </a:r>
          </a:p>
          <a:p>
            <a:r>
              <a:rPr lang="en-US"/>
              <a:t/>
            </a:r>
          </a:p>
          <a:p>
            <a:r>
              <a:rPr lang="en-US"/>
              <a:t>Provide a few reasons why your company has decided on this training session. Limit this to the three most important reasons.</a:t>
            </a:r>
          </a:p>
          <a:p>
            <a:r>
              <a:rPr lang="en-US"/>
              <a:t/>
            </a:r>
          </a:p>
          <a:p>
            <a:r>
              <a:rPr lang="en-US"/>
              <a:t>Go around the room and ask the participants about any expectations they want to get out of this training.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Explain Malware to the attendees.</a:t>
            </a:r>
          </a:p>
          <a:p>
            <a:r>
              <a:rPr lang="en-US"/>
              <a:t/>
            </a:r>
          </a:p>
          <a:p>
            <a:r>
              <a:rPr lang="en-US"/>
              <a:t>I. Malware  - is a type of software that is designed to harm or disrupt computer systems, networks, and devices. </a:t>
            </a:r>
          </a:p>
          <a:p>
            <a:r>
              <a:rPr lang="en-US"/>
              <a:t/>
            </a:r>
          </a:p>
          <a:p>
            <a:r>
              <a:rPr lang="en-US"/>
              <a:t>II. Example - It can come in many forms, including viruses, worms, trojans, and ransomware. </a:t>
            </a:r>
          </a:p>
          <a:p>
            <a:r>
              <a:rPr lang="en-US"/>
              <a:t/>
            </a:r>
          </a:p>
          <a:p>
            <a:r>
              <a:rPr lang="en-US"/>
              <a:t>III. Emails and websites - Malware can be spread through infected email attachments, malicious websites, or unsecured networks. </a:t>
            </a:r>
          </a:p>
          <a:p>
            <a:r>
              <a:rPr lang="en-US"/>
              <a:t/>
            </a:r>
          </a:p>
          <a:p>
            <a:r>
              <a:rPr lang="en-US"/>
              <a:t>IV. Damage and data breaches - Once installed on a device or system, malware can cause various issues, including data breaches, system crashes, and unauthorized access to sensitive information.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Explain the importance of updating software.</a:t>
            </a:r>
          </a:p>
          <a:p>
            <a:r>
              <a:rPr lang="en-US"/>
              <a:t/>
            </a:r>
          </a:p>
          <a:p>
            <a:r>
              <a:rPr lang="en-US"/>
              <a:t>I.  Security Flaws - Outdated software will have security flaws, leaving systems vulnerable to cyberattacks. </a:t>
            </a:r>
          </a:p>
          <a:p>
            <a:r>
              <a:rPr lang="en-US"/>
              <a:t/>
            </a:r>
          </a:p>
          <a:p>
            <a:r>
              <a:rPr lang="en-US"/>
              <a:t>II. Prime target - Outdated software is a prime target for cybercriminals to exploit because of their vulnerabilities</a:t>
            </a:r>
          </a:p>
          <a:p>
            <a:r>
              <a:rPr lang="en-US"/>
              <a:t/>
            </a:r>
          </a:p>
          <a:p>
            <a:r>
              <a:rPr lang="en-US"/>
              <a:t>III. Improves performance - It improves the functionality and performance of the software.</a:t>
            </a:r>
          </a:p>
          <a:p>
            <a:r>
              <a:rPr lang="en-US"/>
              <a:t/>
            </a:r>
          </a:p>
          <a:p>
            <a:r>
              <a:rPr lang="en-US"/>
              <a:t>IV. Incompatibility - Outdated software can also cause compatibility issues with other software and hardware, leading to errors.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Explain some of the ways cybercriminals use social media.</a:t>
            </a:r>
          </a:p>
          <a:p>
            <a:r>
              <a:rPr lang="en-US"/>
              <a:t/>
            </a:r>
          </a:p>
          <a:p>
            <a:r>
              <a:rPr lang="en-US"/>
              <a:t>First, define Social Engineering - Manipulating people into divulging confidential information. It's a confidence trick for information gathering, fraud, or system access.</a:t>
            </a:r>
          </a:p>
          <a:p>
            <a:r>
              <a:rPr lang="en-US"/>
              <a:t/>
            </a:r>
          </a:p>
          <a:p>
            <a:r>
              <a:rPr lang="en-US"/>
              <a:t>I. Send files - The use of social media platforms to send infected files or links that can infect your computer or device</a:t>
            </a:r>
          </a:p>
          <a:p>
            <a:r>
              <a:rPr lang="en-US"/>
              <a:t/>
            </a:r>
          </a:p>
          <a:p>
            <a:r>
              <a:rPr lang="en-US"/>
              <a:t>II. Gather information for an attack - Cybercriminals can use these platforms to gather information about individuals and organizations, which they can then use to launch targeted attacks. </a:t>
            </a:r>
          </a:p>
          <a:p>
            <a:r>
              <a:rPr lang="en-US"/>
              <a:t/>
            </a:r>
          </a:p>
          <a:p>
            <a:r>
              <a:rPr lang="en-US"/>
              <a:t>III. Gain your trust - Criminals may pose as trusted sources, such as banks or government agencies, and ask individuals to provide sensitive information, such as login credentials or social security numbers.</a:t>
            </a:r>
          </a:p>
          <a:p>
            <a:r>
              <a:rPr lang="en-US"/>
              <a:t/>
            </a:r>
          </a:p>
          <a:p>
            <a:r>
              <a:rPr lang="en-US"/>
              <a:t>Let them know the following - "Social Engineering" methods happen with and without using technology. They prefer technology as it provides anonymity and an easier means of communication.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Ask the training attendees if they have any questions that need to be addressed.</a:t>
            </a:r>
          </a:p>
          <a:p>
            <a:r>
              <a:rPr lang="en-US"/>
              <a:t/>
            </a:r>
          </a:p>
          <a:p>
            <a:r>
              <a:rPr lang="en-US"/>
              <a:t>Open this section for interactive discussion.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Review what the attendees have understood and ask around what they have learned.</a:t>
            </a:r>
          </a:p>
          <a:p>
            <a:r>
              <a:rPr lang="en-US"/>
              <a:t/>
            </a:r>
          </a:p>
          <a:p>
            <a:r>
              <a:rPr lang="en-US"/>
              <a:t>Ask them for a takeaway from today's session. </a:t>
            </a:r>
          </a:p>
          <a:p>
            <a:r>
              <a:rPr lang="en-US"/>
              <a:t/>
            </a:r>
          </a:p>
          <a:p>
            <a:r>
              <a:rPr lang="en-US"/>
              <a:t>Asking around reinforces what they have learned and can also teach others.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the attendees and congratulate them for completing this session.</a:t>
            </a:r>
          </a:p>
          <a:p>
            <a:r>
              <a:rPr lang="en-US"/>
              <a:t/>
            </a:r>
          </a:p>
          <a:p>
            <a:r>
              <a:rPr lang="en-US"/>
              <a:t>Let them know to review the materials provided and that they can ask questions after this training session.</a:t>
            </a:r>
          </a:p>
          <a:p>
            <a:r>
              <a:rPr lang="en-US"/>
              <a:t/>
            </a:r>
          </a:p>
          <a:p>
            <a:r>
              <a:rPr lang="en-US"/>
              <a:t>Remind them of the next session date and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Explain the importance of cybersecurity training with the following pointers.</a:t>
            </a:r>
          </a:p>
          <a:p>
            <a:r>
              <a:rPr lang="en-US"/>
              <a:t/>
            </a:r>
          </a:p>
          <a:p>
            <a:r>
              <a:rPr lang="en-US"/>
              <a:t>I. They (employees) are often the first line of defense against cyber threats. </a:t>
            </a:r>
          </a:p>
          <a:p>
            <a:r>
              <a:rPr lang="en-US"/>
              <a:t/>
            </a:r>
          </a:p>
          <a:p>
            <a:r>
              <a:rPr lang="en-US"/>
              <a:t>II. Cyber attacks can have serious consequences, including data breaches, financial losses, and damage to a company's reputation. </a:t>
            </a:r>
          </a:p>
          <a:p>
            <a:r>
              <a:rPr lang="en-US"/>
              <a:t/>
            </a:r>
          </a:p>
          <a:p>
            <a:r>
              <a:rPr lang="en-US"/>
              <a:t>III. By training employees, the company can minimize the risk of cyber-attacks and</a:t>
            </a:r>
          </a:p>
          <a:p>
            <a:r>
              <a:rPr lang="en-US"/>
              <a:t/>
            </a:r>
          </a:p>
          <a:p>
            <a:r>
              <a:rPr lang="en-US"/>
              <a:t>IV. Incident reporting can help companies respond quickly and effectively to cyber incidents, mitigating the impact of an attack.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Summarize the topics that will be covered in this training program.</a:t>
            </a:r>
          </a:p>
          <a:p>
            <a:r>
              <a:rPr lang="en-US"/>
              <a:t/>
            </a:r>
          </a:p>
          <a:p>
            <a:r>
              <a:rPr lang="en-US"/>
              <a:t>I. Basic Concepts</a:t>
            </a:r>
          </a:p>
          <a:p>
            <a:r>
              <a:rPr lang="en-US"/>
              <a:t>II. Device Protection</a:t>
            </a:r>
          </a:p>
          <a:p>
            <a:r>
              <a:rPr lang="en-US"/>
              <a:t>III. Social Engineering</a:t>
            </a:r>
          </a:p>
          <a:p>
            <a:r>
              <a:rPr lang="en-US"/>
              <a:t>IV. Social Media and Web Browsing</a:t>
            </a:r>
          </a:p>
          <a:p>
            <a:r>
              <a:rPr lang="en-US"/>
              <a:t>V. Mobile Device Security</a:t>
            </a:r>
          </a:p>
          <a:p>
            <a:r>
              <a:rPr lang="en-US"/>
              <a:t>VI. Incident Reporting</a:t>
            </a:r>
          </a:p>
          <a:p>
            <a:r>
              <a:rPr lang="en-US"/>
              <a:t/>
            </a:r>
          </a:p>
          <a:p>
            <a:r>
              <a:rPr lang="en-US"/>
              <a:t>Let them know that you will elaborate more on these topics when we get to them.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You can give the inspiration to put importance on cybersecurity.</a:t>
            </a:r>
          </a:p>
          <a:p>
            <a:r>
              <a:rPr lang="en-US"/>
              <a:t/>
            </a:r>
          </a:p>
          <a:p>
            <a:r>
              <a:rPr lang="en-US"/>
              <a:t>In this example, we used a quote as an inspiration.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Discuss the potential of endangering important and critical information.</a:t>
            </a:r>
          </a:p>
          <a:p>
            <a:r>
              <a:rPr lang="en-US"/>
              <a:t/>
            </a:r>
          </a:p>
          <a:p>
            <a:r>
              <a:rPr lang="en-US"/>
              <a:t>I. Company data such as employee information, financials, and operations can be compromised </a:t>
            </a:r>
          </a:p>
          <a:p>
            <a:r>
              <a:rPr lang="en-US"/>
              <a:t/>
            </a:r>
          </a:p>
          <a:p>
            <a:r>
              <a:rPr lang="en-US"/>
              <a:t>II. Our company information and clients' sensitive information can also be compromised.</a:t>
            </a:r>
          </a:p>
          <a:p>
            <a:r>
              <a:rPr lang="en-US"/>
              <a:t/>
            </a:r>
          </a:p>
          <a:p>
            <a:r>
              <a:rPr lang="en-US"/>
              <a:t>III. Additionally, information about vendors and partners can be compromised.</a:t>
            </a:r>
          </a:p>
          <a:p>
            <a:r>
              <a:rPr lang="en-US"/>
              <a:t/>
            </a:r>
          </a:p>
          <a:p>
            <a:r>
              <a:rPr lang="en-US"/>
              <a:t>Let them know that all these can have negative effect on the company and it’s operations. The potential of damaging everyone increases when information in compromised.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If we don't protect our customers' information, some consequences would be:</a:t>
            </a:r>
          </a:p>
          <a:p>
            <a:r>
              <a:rPr lang="en-US"/>
              <a:t/>
            </a:r>
          </a:p>
          <a:p>
            <a:r>
              <a:rPr lang="en-US"/>
              <a:t>I. People will think less of your business—reputation damage.</a:t>
            </a:r>
          </a:p>
          <a:p>
            <a:r>
              <a:rPr lang="en-US"/>
              <a:t/>
            </a:r>
          </a:p>
          <a:p>
            <a:r>
              <a:rPr lang="en-US"/>
              <a:t>II.  Customer relationships would be ruined—relationship Damage.</a:t>
            </a:r>
          </a:p>
          <a:p>
            <a:r>
              <a:rPr lang="en-US"/>
              <a:t/>
            </a:r>
          </a:p>
          <a:p>
            <a:r>
              <a:rPr lang="en-US"/>
              <a:t>III. The brand would be destroyed—brand Damage.</a:t>
            </a:r>
          </a:p>
          <a:p>
            <a:r>
              <a:rPr lang="en-US"/>
              <a:t/>
            </a:r>
          </a:p>
          <a:p>
            <a:r>
              <a:rPr lang="en-US"/>
              <a:t>In many instances, all these cause irreparable damage.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Discuss Lawsuits and Litigations</a:t>
            </a:r>
          </a:p>
          <a:p>
            <a:r>
              <a:rPr lang="en-US"/>
              <a:t/>
            </a:r>
          </a:p>
          <a:p>
            <a:r>
              <a:rPr lang="en-US"/>
              <a:t>I. Besides stopping operations and data, your company might get sued.</a:t>
            </a:r>
          </a:p>
          <a:p>
            <a:r>
              <a:rPr lang="en-US"/>
              <a:t/>
            </a:r>
          </a:p>
          <a:p>
            <a:r>
              <a:rPr lang="en-US"/>
              <a:t>II. This might kill the company, and your staff will lose their jobs.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 them know that this next section, we will be discussing some "Basic Concepts" on Cybersecurity.</a:t>
            </a:r>
          </a:p>
          <a:p>
            <a:r>
              <a:rPr lang="en-US"/>
              <a:t/>
            </a:r>
          </a:p>
          <a:p>
            <a:r>
              <a:rPr lang="en-US"/>
              <a:t>*This slides represents the next section*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20.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20.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20.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20.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20.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20.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20.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20.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20.jpeg" Type="http://schemas.openxmlformats.org/officeDocument/2006/relationships/image"/><Relationship Id="rId5" Target="../media/image2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png" Type="http://schemas.openxmlformats.org/officeDocument/2006/relationships/image"/><Relationship Id="rId4" Target="../media/image20.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png" Type="http://schemas.openxmlformats.org/officeDocument/2006/relationships/image"/><Relationship Id="rId4" Target="../media/image20.jpe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png" Type="http://schemas.openxmlformats.org/officeDocument/2006/relationships/image"/><Relationship Id="rId4" Target="../media/image20.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png" Type="http://schemas.openxmlformats.org/officeDocument/2006/relationships/image"/><Relationship Id="rId4" Target="../media/image20.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png" Type="http://schemas.openxmlformats.org/officeDocument/2006/relationships/image"/><Relationship Id="rId4" Target="../media/image21.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png" Type="http://schemas.openxmlformats.org/officeDocument/2006/relationships/image"/><Relationship Id="rId4" Target="../media/image21.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1.png" Type="http://schemas.openxmlformats.org/officeDocument/2006/relationships/image"/><Relationship Id="rId4" Target="../media/image23.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3.jpe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2.png" Type="http://schemas.openxmlformats.org/officeDocument/2006/relationships/image"/><Relationship Id="rId11" Target="../media/image13.svg" Type="http://schemas.openxmlformats.org/officeDocument/2006/relationships/image"/><Relationship Id="rId12" Target="../media/image14.png" Type="http://schemas.openxmlformats.org/officeDocument/2006/relationships/image"/><Relationship Id="rId13" Target="../media/image15.svg" Type="http://schemas.openxmlformats.org/officeDocument/2006/relationships/image"/><Relationship Id="rId14" Target="../media/image16.png" Type="http://schemas.openxmlformats.org/officeDocument/2006/relationships/image"/><Relationship Id="rId15" Target="../media/image17.svg" Type="http://schemas.openxmlformats.org/officeDocument/2006/relationships/image"/><Relationship Id="rId16" Target="../media/image18.png" Type="http://schemas.openxmlformats.org/officeDocument/2006/relationships/image"/><Relationship Id="rId17" Target="../media/image19.svg" Type="http://schemas.openxmlformats.org/officeDocument/2006/relationships/image"/><Relationship Id="rId2" Target="../notesSlides/notesSlide4.xml" Type="http://schemas.openxmlformats.org/officeDocument/2006/relationships/notesSlide"/><Relationship Id="rId3" Target="../media/image1.png" Type="http://schemas.openxmlformats.org/officeDocument/2006/relationships/image"/><Relationship Id="rId4" Target="../media/image6.png" Type="http://schemas.openxmlformats.org/officeDocument/2006/relationships/image"/><Relationship Id="rId5" Target="../media/image7.svg" Type="http://schemas.openxmlformats.org/officeDocument/2006/relationships/image"/><Relationship Id="rId6" Target="../media/image8.png" Type="http://schemas.openxmlformats.org/officeDocument/2006/relationships/image"/><Relationship Id="rId7" Target="../media/image9.svg" Type="http://schemas.openxmlformats.org/officeDocument/2006/relationships/image"/><Relationship Id="rId8" Target="../media/image10.png" Type="http://schemas.openxmlformats.org/officeDocument/2006/relationships/image"/><Relationship Id="rId9" Target="../media/image11.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20.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20.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20.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20.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21.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a:grpSpLocks noChangeAspect="true"/>
          </p:cNvGrpSpPr>
          <p:nvPr/>
        </p:nvGrpSpPr>
        <p:grpSpPr>
          <a:xfrm rot="0">
            <a:off x="11090064" y="0"/>
            <a:ext cx="11959943" cy="10356772"/>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20267" t="0" r="-34499" b="0"/>
              </a:stretch>
            </a:blipFill>
          </p:spPr>
        </p:sp>
      </p:grpSp>
      <p:grpSp>
        <p:nvGrpSpPr>
          <p:cNvPr name="Group 5" id="5"/>
          <p:cNvGrpSpPr/>
          <p:nvPr/>
        </p:nvGrpSpPr>
        <p:grpSpPr>
          <a:xfrm rot="-7184632">
            <a:off x="9593417" y="6643816"/>
            <a:ext cx="7674641" cy="1006362"/>
            <a:chOff x="0" y="0"/>
            <a:chExt cx="2916192" cy="382395"/>
          </a:xfrm>
        </p:grpSpPr>
        <p:sp>
          <p:nvSpPr>
            <p:cNvPr name="Freeform 6" id="6"/>
            <p:cNvSpPr/>
            <p:nvPr/>
          </p:nvSpPr>
          <p:spPr>
            <a:xfrm flipH="false" flipV="false" rot="0">
              <a:off x="0" y="0"/>
              <a:ext cx="2916192" cy="382395"/>
            </a:xfrm>
            <a:custGeom>
              <a:avLst/>
              <a:gdLst/>
              <a:ahLst/>
              <a:cxnLst/>
              <a:rect r="r" b="b" t="t" l="l"/>
              <a:pathLst>
                <a:path h="382395" w="2916192">
                  <a:moveTo>
                    <a:pt x="203200" y="0"/>
                  </a:moveTo>
                  <a:lnTo>
                    <a:pt x="2712992" y="0"/>
                  </a:lnTo>
                  <a:lnTo>
                    <a:pt x="2916192" y="382395"/>
                  </a:lnTo>
                  <a:lnTo>
                    <a:pt x="0" y="382395"/>
                  </a:lnTo>
                  <a:lnTo>
                    <a:pt x="203200" y="0"/>
                  </a:lnTo>
                  <a:close/>
                </a:path>
              </a:pathLst>
            </a:custGeom>
            <a:solidFill>
              <a:srgbClr val="FFFFF0">
                <a:alpha val="64706"/>
              </a:srgbClr>
            </a:solidFill>
          </p:spPr>
        </p:sp>
        <p:sp>
          <p:nvSpPr>
            <p:cNvPr name="TextBox 7" id="7"/>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3610897">
            <a:off x="9505012" y="1326127"/>
            <a:ext cx="6092499" cy="897232"/>
            <a:chOff x="0" y="0"/>
            <a:chExt cx="2355988" cy="346962"/>
          </a:xfrm>
        </p:grpSpPr>
        <p:sp>
          <p:nvSpPr>
            <p:cNvPr name="Freeform 9" id="9"/>
            <p:cNvSpPr/>
            <p:nvPr/>
          </p:nvSpPr>
          <p:spPr>
            <a:xfrm flipH="false" flipV="false" rot="0">
              <a:off x="0" y="0"/>
              <a:ext cx="2355989" cy="346962"/>
            </a:xfrm>
            <a:custGeom>
              <a:avLst/>
              <a:gdLst/>
              <a:ahLst/>
              <a:cxnLst/>
              <a:rect r="r" b="b" t="t" l="l"/>
              <a:pathLst>
                <a:path h="346962" w="2355989">
                  <a:moveTo>
                    <a:pt x="203200" y="0"/>
                  </a:moveTo>
                  <a:lnTo>
                    <a:pt x="2152789" y="0"/>
                  </a:lnTo>
                  <a:lnTo>
                    <a:pt x="2355989" y="346962"/>
                  </a:lnTo>
                  <a:lnTo>
                    <a:pt x="0" y="346962"/>
                  </a:lnTo>
                  <a:lnTo>
                    <a:pt x="203200" y="0"/>
                  </a:lnTo>
                  <a:close/>
                </a:path>
              </a:pathLst>
            </a:custGeom>
            <a:solidFill>
              <a:srgbClr val="000000"/>
            </a:solidFill>
          </p:spPr>
        </p:sp>
        <p:sp>
          <p:nvSpPr>
            <p:cNvPr name="TextBox 10" id="10"/>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7184632">
            <a:off x="9821995" y="8179653"/>
            <a:ext cx="5612167" cy="725953"/>
            <a:chOff x="0" y="0"/>
            <a:chExt cx="2956203" cy="382395"/>
          </a:xfrm>
        </p:grpSpPr>
        <p:sp>
          <p:nvSpPr>
            <p:cNvPr name="Freeform 12" id="12"/>
            <p:cNvSpPr/>
            <p:nvPr/>
          </p:nvSpPr>
          <p:spPr>
            <a:xfrm flipH="false" flipV="false" rot="0">
              <a:off x="0" y="0"/>
              <a:ext cx="2956203" cy="382395"/>
            </a:xfrm>
            <a:custGeom>
              <a:avLst/>
              <a:gdLst/>
              <a:ahLst/>
              <a:cxnLst/>
              <a:rect r="r" b="b" t="t" l="l"/>
              <a:pathLst>
                <a:path h="382395" w="2956203">
                  <a:moveTo>
                    <a:pt x="203200" y="0"/>
                  </a:moveTo>
                  <a:lnTo>
                    <a:pt x="2753003" y="0"/>
                  </a:lnTo>
                  <a:lnTo>
                    <a:pt x="2956203" y="382395"/>
                  </a:lnTo>
                  <a:lnTo>
                    <a:pt x="0" y="382395"/>
                  </a:lnTo>
                  <a:lnTo>
                    <a:pt x="203200" y="0"/>
                  </a:lnTo>
                  <a:close/>
                </a:path>
              </a:pathLst>
            </a:custGeom>
            <a:solidFill>
              <a:srgbClr val="000000"/>
            </a:solidFill>
          </p:spPr>
        </p:sp>
        <p:sp>
          <p:nvSpPr>
            <p:cNvPr name="TextBox 13" id="13"/>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629600" y="-485280"/>
            <a:ext cx="1307882" cy="1163560"/>
            <a:chOff x="0" y="0"/>
            <a:chExt cx="411202" cy="365827"/>
          </a:xfrm>
        </p:grpSpPr>
        <p:sp>
          <p:nvSpPr>
            <p:cNvPr name="Freeform 15" id="15"/>
            <p:cNvSpPr/>
            <p:nvPr/>
          </p:nvSpPr>
          <p:spPr>
            <a:xfrm flipH="false" flipV="false" rot="0">
              <a:off x="0" y="0"/>
              <a:ext cx="411202" cy="365827"/>
            </a:xfrm>
            <a:custGeom>
              <a:avLst/>
              <a:gdLst/>
              <a:ahLst/>
              <a:cxnLst/>
              <a:rect r="r" b="b" t="t" l="l"/>
              <a:pathLst>
                <a:path h="365827" w="411202">
                  <a:moveTo>
                    <a:pt x="203200" y="0"/>
                  </a:moveTo>
                  <a:lnTo>
                    <a:pt x="411202" y="0"/>
                  </a:lnTo>
                  <a:lnTo>
                    <a:pt x="208002" y="365827"/>
                  </a:lnTo>
                  <a:lnTo>
                    <a:pt x="0" y="365827"/>
                  </a:lnTo>
                  <a:lnTo>
                    <a:pt x="203200" y="0"/>
                  </a:lnTo>
                  <a:close/>
                </a:path>
              </a:pathLst>
            </a:custGeom>
            <a:solidFill>
              <a:srgbClr val="000000"/>
            </a:solidFill>
          </p:spPr>
        </p:sp>
        <p:sp>
          <p:nvSpPr>
            <p:cNvPr name="TextBox 16" id="1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997632" y="-485280"/>
            <a:ext cx="2051151" cy="1824811"/>
            <a:chOff x="0" y="0"/>
            <a:chExt cx="411202" cy="365827"/>
          </a:xfrm>
        </p:grpSpPr>
        <p:sp>
          <p:nvSpPr>
            <p:cNvPr name="Freeform 18" id="18"/>
            <p:cNvSpPr/>
            <p:nvPr/>
          </p:nvSpPr>
          <p:spPr>
            <a:xfrm flipH="false" flipV="false" rot="0">
              <a:off x="0" y="0"/>
              <a:ext cx="411202" cy="365827"/>
            </a:xfrm>
            <a:custGeom>
              <a:avLst/>
              <a:gdLst/>
              <a:ahLst/>
              <a:cxnLst/>
              <a:rect r="r" b="b" t="t" l="l"/>
              <a:pathLst>
                <a:path h="365827" w="411202">
                  <a:moveTo>
                    <a:pt x="203200" y="0"/>
                  </a:moveTo>
                  <a:lnTo>
                    <a:pt x="411202" y="0"/>
                  </a:lnTo>
                  <a:lnTo>
                    <a:pt x="208002" y="365827"/>
                  </a:lnTo>
                  <a:lnTo>
                    <a:pt x="0" y="365827"/>
                  </a:lnTo>
                  <a:lnTo>
                    <a:pt x="203200" y="0"/>
                  </a:lnTo>
                  <a:close/>
                </a:path>
              </a:pathLst>
            </a:custGeom>
            <a:solidFill>
              <a:srgbClr val="975EFF"/>
            </a:solidFill>
          </p:spPr>
        </p:sp>
        <p:sp>
          <p:nvSpPr>
            <p:cNvPr name="TextBox 19" id="1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26403" y="8268456"/>
            <a:ext cx="8005582" cy="725953"/>
            <a:chOff x="0" y="0"/>
            <a:chExt cx="4216932" cy="382395"/>
          </a:xfrm>
        </p:grpSpPr>
        <p:sp>
          <p:nvSpPr>
            <p:cNvPr name="Freeform 21" id="21"/>
            <p:cNvSpPr/>
            <p:nvPr/>
          </p:nvSpPr>
          <p:spPr>
            <a:xfrm flipH="false" flipV="false" rot="0">
              <a:off x="0" y="0"/>
              <a:ext cx="4216932" cy="382395"/>
            </a:xfrm>
            <a:custGeom>
              <a:avLst/>
              <a:gdLst/>
              <a:ahLst/>
              <a:cxnLst/>
              <a:rect r="r" b="b" t="t" l="l"/>
              <a:pathLst>
                <a:path h="382395" w="4216932">
                  <a:moveTo>
                    <a:pt x="203200" y="0"/>
                  </a:moveTo>
                  <a:lnTo>
                    <a:pt x="4013732" y="0"/>
                  </a:lnTo>
                  <a:lnTo>
                    <a:pt x="4216932" y="382395"/>
                  </a:lnTo>
                  <a:lnTo>
                    <a:pt x="0" y="382395"/>
                  </a:lnTo>
                  <a:lnTo>
                    <a:pt x="203200" y="0"/>
                  </a:lnTo>
                  <a:close/>
                </a:path>
              </a:pathLst>
            </a:custGeom>
            <a:solidFill>
              <a:srgbClr val="000000"/>
            </a:solidFill>
          </p:spPr>
        </p:sp>
        <p:sp>
          <p:nvSpPr>
            <p:cNvPr name="TextBox 22" id="22"/>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7184632">
            <a:off x="11253463" y="9799675"/>
            <a:ext cx="3185382" cy="499373"/>
            <a:chOff x="0" y="0"/>
            <a:chExt cx="2439210" cy="382395"/>
          </a:xfrm>
        </p:grpSpPr>
        <p:sp>
          <p:nvSpPr>
            <p:cNvPr name="Freeform 24" id="24"/>
            <p:cNvSpPr/>
            <p:nvPr/>
          </p:nvSpPr>
          <p:spPr>
            <a:xfrm flipH="false" flipV="false" rot="0">
              <a:off x="0" y="0"/>
              <a:ext cx="2439209" cy="382395"/>
            </a:xfrm>
            <a:custGeom>
              <a:avLst/>
              <a:gdLst/>
              <a:ahLst/>
              <a:cxnLst/>
              <a:rect r="r" b="b" t="t" l="l"/>
              <a:pathLst>
                <a:path h="382395" w="2439209">
                  <a:moveTo>
                    <a:pt x="203200" y="0"/>
                  </a:moveTo>
                  <a:lnTo>
                    <a:pt x="2236009" y="0"/>
                  </a:lnTo>
                  <a:lnTo>
                    <a:pt x="2439209" y="382395"/>
                  </a:lnTo>
                  <a:lnTo>
                    <a:pt x="0" y="382395"/>
                  </a:lnTo>
                  <a:lnTo>
                    <a:pt x="203200" y="0"/>
                  </a:lnTo>
                  <a:close/>
                </a:path>
              </a:pathLst>
            </a:custGeom>
            <a:solidFill>
              <a:srgbClr val="975EFF"/>
            </a:solidFill>
          </p:spPr>
        </p:sp>
        <p:sp>
          <p:nvSpPr>
            <p:cNvPr name="TextBox 25" id="25"/>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1576456" y="9621595"/>
            <a:ext cx="1520927" cy="1330811"/>
            <a:chOff x="0" y="0"/>
            <a:chExt cx="812800" cy="711200"/>
          </a:xfrm>
        </p:grpSpPr>
        <p:sp>
          <p:nvSpPr>
            <p:cNvPr name="Freeform 27" id="2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FFF0"/>
            </a:solidFill>
          </p:spPr>
        </p:sp>
        <p:sp>
          <p:nvSpPr>
            <p:cNvPr name="TextBox 28" id="28"/>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2299430" y="1931759"/>
            <a:ext cx="4971765" cy="473786"/>
          </a:xfrm>
          <a:prstGeom prst="rect">
            <a:avLst/>
          </a:prstGeom>
        </p:spPr>
        <p:txBody>
          <a:bodyPr anchor="t" rtlCol="false" tIns="0" lIns="0" bIns="0" rIns="0">
            <a:spAutoFit/>
          </a:bodyPr>
          <a:lstStyle/>
          <a:p>
            <a:pPr>
              <a:lnSpc>
                <a:spcPts val="3810"/>
              </a:lnSpc>
              <a:spcBef>
                <a:spcPct val="0"/>
              </a:spcBef>
            </a:pPr>
            <a:r>
              <a:rPr lang="en-US" sz="2722">
                <a:solidFill>
                  <a:srgbClr val="000000"/>
                </a:solidFill>
                <a:latin typeface="Fira Code"/>
              </a:rPr>
              <a:t>Company Name and  Logo</a:t>
            </a:r>
          </a:p>
        </p:txBody>
      </p:sp>
      <p:sp>
        <p:nvSpPr>
          <p:cNvPr name="TextBox 30" id="30"/>
          <p:cNvSpPr txBox="true"/>
          <p:nvPr/>
        </p:nvSpPr>
        <p:spPr>
          <a:xfrm rot="0">
            <a:off x="878811" y="3215170"/>
            <a:ext cx="8018945" cy="587932"/>
          </a:xfrm>
          <a:prstGeom prst="rect">
            <a:avLst/>
          </a:prstGeom>
        </p:spPr>
        <p:txBody>
          <a:bodyPr anchor="t" rtlCol="false" tIns="0" lIns="0" bIns="0" rIns="0">
            <a:spAutoFit/>
          </a:bodyPr>
          <a:lstStyle/>
          <a:p>
            <a:pPr>
              <a:lnSpc>
                <a:spcPts val="4869"/>
              </a:lnSpc>
              <a:spcBef>
                <a:spcPct val="0"/>
              </a:spcBef>
            </a:pPr>
            <a:r>
              <a:rPr lang="en-US" sz="3478">
                <a:solidFill>
                  <a:srgbClr val="000000"/>
                </a:solidFill>
                <a:latin typeface="Lato"/>
              </a:rPr>
              <a:t>Your Company</a:t>
            </a:r>
          </a:p>
        </p:txBody>
      </p:sp>
      <p:sp>
        <p:nvSpPr>
          <p:cNvPr name="TextBox 31" id="31"/>
          <p:cNvSpPr txBox="true"/>
          <p:nvPr/>
        </p:nvSpPr>
        <p:spPr>
          <a:xfrm rot="0">
            <a:off x="878811" y="3682275"/>
            <a:ext cx="9876088" cy="988220"/>
          </a:xfrm>
          <a:prstGeom prst="rect">
            <a:avLst/>
          </a:prstGeom>
        </p:spPr>
        <p:txBody>
          <a:bodyPr anchor="t" rtlCol="false" tIns="0" lIns="0" bIns="0" rIns="0">
            <a:spAutoFit/>
          </a:bodyPr>
          <a:lstStyle/>
          <a:p>
            <a:pPr marL="0" indent="0" lvl="0">
              <a:lnSpc>
                <a:spcPts val="8006"/>
              </a:lnSpc>
              <a:spcBef>
                <a:spcPct val="0"/>
              </a:spcBef>
            </a:pPr>
            <a:r>
              <a:rPr lang="en-US" sz="5718">
                <a:solidFill>
                  <a:srgbClr val="000000"/>
                </a:solidFill>
                <a:latin typeface="Raleway"/>
              </a:rPr>
              <a:t>Cybersecurity Training</a:t>
            </a:r>
          </a:p>
        </p:txBody>
      </p:sp>
      <p:sp>
        <p:nvSpPr>
          <p:cNvPr name="TextBox 32" id="32"/>
          <p:cNvSpPr txBox="true"/>
          <p:nvPr/>
        </p:nvSpPr>
        <p:spPr>
          <a:xfrm rot="0">
            <a:off x="878811" y="6391555"/>
            <a:ext cx="6392383" cy="540109"/>
          </a:xfrm>
          <a:prstGeom prst="rect">
            <a:avLst/>
          </a:prstGeom>
        </p:spPr>
        <p:txBody>
          <a:bodyPr anchor="t" rtlCol="false" tIns="0" lIns="0" bIns="0" rIns="0">
            <a:spAutoFit/>
          </a:bodyPr>
          <a:lstStyle/>
          <a:p>
            <a:pPr>
              <a:lnSpc>
                <a:spcPts val="4355"/>
              </a:lnSpc>
              <a:spcBef>
                <a:spcPct val="0"/>
              </a:spcBef>
            </a:pPr>
            <a:r>
              <a:rPr lang="en-US" sz="3110">
                <a:solidFill>
                  <a:srgbClr val="000000"/>
                </a:solidFill>
                <a:latin typeface="Lato"/>
              </a:rPr>
              <a:t>Week 1</a:t>
            </a:r>
          </a:p>
        </p:txBody>
      </p:sp>
      <p:sp>
        <p:nvSpPr>
          <p:cNvPr name="TextBox 33" id="33"/>
          <p:cNvSpPr txBox="true"/>
          <p:nvPr/>
        </p:nvSpPr>
        <p:spPr>
          <a:xfrm rot="0">
            <a:off x="878811" y="8370467"/>
            <a:ext cx="4709056" cy="464900"/>
          </a:xfrm>
          <a:prstGeom prst="rect">
            <a:avLst/>
          </a:prstGeom>
        </p:spPr>
        <p:txBody>
          <a:bodyPr anchor="t" rtlCol="false" tIns="0" lIns="0" bIns="0" rIns="0">
            <a:spAutoFit/>
          </a:bodyPr>
          <a:lstStyle/>
          <a:p>
            <a:pPr>
              <a:lnSpc>
                <a:spcPts val="3775"/>
              </a:lnSpc>
              <a:spcBef>
                <a:spcPct val="0"/>
              </a:spcBef>
            </a:pPr>
            <a:r>
              <a:rPr lang="en-US" sz="2696">
                <a:solidFill>
                  <a:srgbClr val="FFFFF0"/>
                </a:solidFill>
                <a:latin typeface="Fira Code"/>
              </a:rPr>
              <a:t>www.YourCompany.com</a:t>
            </a:r>
          </a:p>
        </p:txBody>
      </p:sp>
      <p:sp>
        <p:nvSpPr>
          <p:cNvPr name="TextBox 34" id="34"/>
          <p:cNvSpPr txBox="true"/>
          <p:nvPr/>
        </p:nvSpPr>
        <p:spPr>
          <a:xfrm rot="0">
            <a:off x="878811" y="4768369"/>
            <a:ext cx="8946133" cy="772408"/>
          </a:xfrm>
          <a:prstGeom prst="rect">
            <a:avLst/>
          </a:prstGeom>
        </p:spPr>
        <p:txBody>
          <a:bodyPr anchor="t" rtlCol="false" tIns="0" lIns="0" bIns="0" rIns="0">
            <a:spAutoFit/>
          </a:bodyPr>
          <a:lstStyle/>
          <a:p>
            <a:pPr algn="ctr">
              <a:lnSpc>
                <a:spcPts val="3101"/>
              </a:lnSpc>
              <a:spcBef>
                <a:spcPct val="0"/>
              </a:spcBef>
            </a:pPr>
            <a:r>
              <a:rPr lang="en-US" sz="2215">
                <a:solidFill>
                  <a:srgbClr val="000000"/>
                </a:solidFill>
                <a:latin typeface="Fira Code"/>
              </a:rPr>
              <a:t>Protect yourselves online by mastering cybersecurity </a:t>
            </a:r>
          </a:p>
          <a:p>
            <a:pPr>
              <a:lnSpc>
                <a:spcPts val="3101"/>
              </a:lnSpc>
              <a:spcBef>
                <a:spcPct val="0"/>
              </a:spcBef>
            </a:pPr>
            <a:r>
              <a:rPr lang="en-US" sz="2215">
                <a:solidFill>
                  <a:srgbClr val="000000"/>
                </a:solidFill>
                <a:latin typeface="Fira Code"/>
              </a:rPr>
              <a:t>best practices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77082" y="1961069"/>
            <a:ext cx="8288565" cy="750901"/>
          </a:xfrm>
          <a:prstGeom prst="rect">
            <a:avLst/>
          </a:prstGeom>
        </p:spPr>
        <p:txBody>
          <a:bodyPr anchor="t" rtlCol="false" tIns="0" lIns="0" bIns="0" rIns="0">
            <a:spAutoFit/>
          </a:bodyPr>
          <a:lstStyle/>
          <a:p>
            <a:pPr>
              <a:lnSpc>
                <a:spcPts val="5853"/>
              </a:lnSpc>
            </a:pPr>
            <a:r>
              <a:rPr lang="en-US" sz="5180">
                <a:solidFill>
                  <a:srgbClr val="000000"/>
                </a:solidFill>
                <a:latin typeface="Lato"/>
              </a:rPr>
              <a:t>What is Cybersecurity?</a:t>
            </a:r>
          </a:p>
        </p:txBody>
      </p:sp>
      <p:sp>
        <p:nvSpPr>
          <p:cNvPr name="TextBox 12" id="12"/>
          <p:cNvSpPr txBox="true"/>
          <p:nvPr/>
        </p:nvSpPr>
        <p:spPr>
          <a:xfrm rot="0">
            <a:off x="577082" y="3740876"/>
            <a:ext cx="12095237" cy="4117626"/>
          </a:xfrm>
          <a:prstGeom prst="rect">
            <a:avLst/>
          </a:prstGeom>
        </p:spPr>
        <p:txBody>
          <a:bodyPr anchor="t" rtlCol="false" tIns="0" lIns="0" bIns="0" rIns="0">
            <a:spAutoFit/>
          </a:bodyPr>
          <a:lstStyle/>
          <a:p>
            <a:pPr marL="1271378" indent="-635689" lvl="1">
              <a:lnSpc>
                <a:spcPts val="8244"/>
              </a:lnSpc>
              <a:buFont typeface="Arial"/>
              <a:buChar char="•"/>
            </a:pPr>
            <a:r>
              <a:rPr lang="en-US" sz="5888">
                <a:solidFill>
                  <a:srgbClr val="000000"/>
                </a:solidFill>
                <a:latin typeface="Fira Code"/>
              </a:rPr>
              <a:t>Protecting Devices </a:t>
            </a:r>
          </a:p>
          <a:p>
            <a:pPr marL="1271378" indent="-635689" lvl="1">
              <a:lnSpc>
                <a:spcPts val="8244"/>
              </a:lnSpc>
              <a:buFont typeface="Arial"/>
              <a:buChar char="•"/>
            </a:pPr>
            <a:r>
              <a:rPr lang="en-US" sz="5888">
                <a:solidFill>
                  <a:srgbClr val="000000"/>
                </a:solidFill>
                <a:latin typeface="Fira Code"/>
              </a:rPr>
              <a:t>Procedures and Technologies</a:t>
            </a:r>
          </a:p>
          <a:p>
            <a:pPr algn="l" marL="1271378" indent="-635689" lvl="1">
              <a:lnSpc>
                <a:spcPts val="8244"/>
              </a:lnSpc>
              <a:spcBef>
                <a:spcPct val="0"/>
              </a:spcBef>
              <a:buFont typeface="Arial"/>
              <a:buChar char="•"/>
            </a:pPr>
            <a:r>
              <a:rPr lang="en-US" sz="5888">
                <a:solidFill>
                  <a:srgbClr val="000000"/>
                </a:solidFill>
                <a:latin typeface="Fira Code"/>
              </a:rPr>
              <a:t>Safeguard Information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79165" y="4052984"/>
            <a:ext cx="12212670" cy="1115604"/>
          </a:xfrm>
          <a:prstGeom prst="rect">
            <a:avLst/>
          </a:prstGeom>
        </p:spPr>
        <p:txBody>
          <a:bodyPr anchor="t" rtlCol="false" tIns="0" lIns="0" bIns="0" rIns="0">
            <a:spAutoFit/>
          </a:bodyPr>
          <a:lstStyle/>
          <a:p>
            <a:pPr>
              <a:lnSpc>
                <a:spcPts val="8624"/>
              </a:lnSpc>
            </a:pPr>
            <a:r>
              <a:rPr lang="en-US" sz="7632">
                <a:solidFill>
                  <a:srgbClr val="000000"/>
                </a:solidFill>
                <a:latin typeface="Raleway"/>
              </a:rPr>
              <a:t>Common Misconceptions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338541" y="1978785"/>
            <a:ext cx="8288565"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Common Misconceptions</a:t>
            </a:r>
          </a:p>
        </p:txBody>
      </p:sp>
      <p:sp>
        <p:nvSpPr>
          <p:cNvPr name="TextBox 12" id="12"/>
          <p:cNvSpPr txBox="true"/>
          <p:nvPr/>
        </p:nvSpPr>
        <p:spPr>
          <a:xfrm rot="0">
            <a:off x="577082" y="4708858"/>
            <a:ext cx="12803755" cy="3970989"/>
          </a:xfrm>
          <a:prstGeom prst="rect">
            <a:avLst/>
          </a:prstGeom>
        </p:spPr>
        <p:txBody>
          <a:bodyPr anchor="t" rtlCol="false" tIns="0" lIns="0" bIns="0" rIns="0">
            <a:spAutoFit/>
          </a:bodyPr>
          <a:lstStyle/>
          <a:p>
            <a:pPr marL="1222390" indent="-611195" lvl="1">
              <a:lnSpc>
                <a:spcPts val="7926"/>
              </a:lnSpc>
              <a:buFont typeface="Arial"/>
              <a:buChar char="•"/>
            </a:pPr>
            <a:r>
              <a:rPr lang="en-US" sz="5661">
                <a:solidFill>
                  <a:srgbClr val="000000"/>
                </a:solidFill>
                <a:latin typeface="Lato"/>
              </a:rPr>
              <a:t>No Guarantee</a:t>
            </a:r>
          </a:p>
          <a:p>
            <a:pPr marL="1222390" indent="-611195" lvl="1">
              <a:lnSpc>
                <a:spcPts val="7926"/>
              </a:lnSpc>
              <a:buFont typeface="Arial"/>
              <a:buChar char="•"/>
            </a:pPr>
            <a:r>
              <a:rPr lang="en-US" sz="5661">
                <a:solidFill>
                  <a:srgbClr val="000000"/>
                </a:solidFill>
                <a:latin typeface="Lato"/>
              </a:rPr>
              <a:t>Determination is Guaranteed</a:t>
            </a:r>
          </a:p>
          <a:p>
            <a:pPr marL="1222390" indent="-611195" lvl="1">
              <a:lnSpc>
                <a:spcPts val="7926"/>
              </a:lnSpc>
              <a:buFont typeface="Arial"/>
              <a:buChar char="•"/>
            </a:pPr>
            <a:r>
              <a:rPr lang="en-US" sz="5661">
                <a:solidFill>
                  <a:srgbClr val="000000"/>
                </a:solidFill>
                <a:latin typeface="Lato"/>
              </a:rPr>
              <a:t>Evolution of Technology</a:t>
            </a:r>
          </a:p>
          <a:p>
            <a:pPr algn="l">
              <a:lnSpc>
                <a:spcPts val="7926"/>
              </a:lnSpc>
              <a:spcBef>
                <a:spcPct val="0"/>
              </a:spcBef>
            </a:pPr>
          </a:p>
        </p:txBody>
      </p:sp>
      <p:sp>
        <p:nvSpPr>
          <p:cNvPr name="TextBox 13" id="13"/>
          <p:cNvSpPr txBox="true"/>
          <p:nvPr/>
        </p:nvSpPr>
        <p:spPr>
          <a:xfrm rot="0">
            <a:off x="577082" y="2928609"/>
            <a:ext cx="12133109" cy="938322"/>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Fira Code"/>
              </a:rPr>
              <a:t>We have tools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77082" y="2928609"/>
            <a:ext cx="12133109" cy="938322"/>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Fira Code"/>
              </a:rPr>
              <a:t>Cybersecurity Insurance</a:t>
            </a:r>
          </a:p>
        </p:txBody>
      </p:sp>
      <p:sp>
        <p:nvSpPr>
          <p:cNvPr name="TextBox 12" id="12"/>
          <p:cNvSpPr txBox="true"/>
          <p:nvPr/>
        </p:nvSpPr>
        <p:spPr>
          <a:xfrm rot="0">
            <a:off x="577082" y="4708858"/>
            <a:ext cx="12803755" cy="4971114"/>
          </a:xfrm>
          <a:prstGeom prst="rect">
            <a:avLst/>
          </a:prstGeom>
        </p:spPr>
        <p:txBody>
          <a:bodyPr anchor="t" rtlCol="false" tIns="0" lIns="0" bIns="0" rIns="0">
            <a:spAutoFit/>
          </a:bodyPr>
          <a:lstStyle/>
          <a:p>
            <a:pPr marL="1222390" indent="-611195" lvl="1">
              <a:lnSpc>
                <a:spcPts val="7926"/>
              </a:lnSpc>
              <a:buFont typeface="Arial"/>
              <a:buChar char="•"/>
            </a:pPr>
            <a:r>
              <a:rPr lang="en-US" sz="5661">
                <a:solidFill>
                  <a:srgbClr val="000000"/>
                </a:solidFill>
                <a:latin typeface="Lato"/>
              </a:rPr>
              <a:t>Not preventative</a:t>
            </a:r>
          </a:p>
          <a:p>
            <a:pPr marL="1222390" indent="-611195" lvl="1">
              <a:lnSpc>
                <a:spcPts val="7926"/>
              </a:lnSpc>
              <a:buFont typeface="Arial"/>
              <a:buChar char="•"/>
            </a:pPr>
            <a:r>
              <a:rPr lang="en-US" sz="5661">
                <a:solidFill>
                  <a:srgbClr val="000000"/>
                </a:solidFill>
                <a:latin typeface="Lato"/>
              </a:rPr>
              <a:t>Only after it happens</a:t>
            </a:r>
          </a:p>
          <a:p>
            <a:pPr marL="1222390" indent="-611195" lvl="1">
              <a:lnSpc>
                <a:spcPts val="7926"/>
              </a:lnSpc>
              <a:buFont typeface="Arial"/>
              <a:buChar char="•"/>
            </a:pPr>
            <a:r>
              <a:rPr lang="en-US" sz="5661">
                <a:solidFill>
                  <a:srgbClr val="000000"/>
                </a:solidFill>
                <a:latin typeface="Lato"/>
              </a:rPr>
              <a:t>Downtime</a:t>
            </a:r>
          </a:p>
          <a:p>
            <a:pPr marL="1222390" indent="-611195" lvl="1">
              <a:lnSpc>
                <a:spcPts val="7926"/>
              </a:lnSpc>
              <a:buFont typeface="Arial"/>
              <a:buChar char="•"/>
            </a:pPr>
            <a:r>
              <a:rPr lang="en-US" sz="5661">
                <a:solidFill>
                  <a:srgbClr val="000000"/>
                </a:solidFill>
                <a:latin typeface="Lato"/>
              </a:rPr>
              <a:t>Resources spend recovering</a:t>
            </a:r>
          </a:p>
          <a:p>
            <a:pPr algn="l">
              <a:lnSpc>
                <a:spcPts val="7926"/>
              </a:lnSpc>
              <a:spcBef>
                <a:spcPct val="0"/>
              </a:spcBef>
            </a:pPr>
          </a:p>
        </p:txBody>
      </p:sp>
      <p:sp>
        <p:nvSpPr>
          <p:cNvPr name="TextBox 13" id="13"/>
          <p:cNvSpPr txBox="true"/>
          <p:nvPr/>
        </p:nvSpPr>
        <p:spPr>
          <a:xfrm rot="0">
            <a:off x="338541" y="1978785"/>
            <a:ext cx="8288565"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Common Misconceptions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19126" y="4626907"/>
            <a:ext cx="12803755" cy="3970989"/>
          </a:xfrm>
          <a:prstGeom prst="rect">
            <a:avLst/>
          </a:prstGeom>
        </p:spPr>
        <p:txBody>
          <a:bodyPr anchor="t" rtlCol="false" tIns="0" lIns="0" bIns="0" rIns="0">
            <a:spAutoFit/>
          </a:bodyPr>
          <a:lstStyle/>
          <a:p>
            <a:pPr marL="1222390" indent="-611195" lvl="1">
              <a:lnSpc>
                <a:spcPts val="7926"/>
              </a:lnSpc>
              <a:buFont typeface="Arial"/>
              <a:buChar char="•"/>
            </a:pPr>
            <a:r>
              <a:rPr lang="en-US" sz="5661">
                <a:solidFill>
                  <a:srgbClr val="000000"/>
                </a:solidFill>
                <a:latin typeface="Lato"/>
              </a:rPr>
              <a:t>Mistakes</a:t>
            </a:r>
          </a:p>
          <a:p>
            <a:pPr marL="1222390" indent="-611195" lvl="1">
              <a:lnSpc>
                <a:spcPts val="7926"/>
              </a:lnSpc>
              <a:buFont typeface="Arial"/>
              <a:buChar char="•"/>
            </a:pPr>
            <a:r>
              <a:rPr lang="en-US" sz="5661">
                <a:solidFill>
                  <a:srgbClr val="000000"/>
                </a:solidFill>
                <a:latin typeface="Lato"/>
              </a:rPr>
              <a:t>Employees' Responsibilities</a:t>
            </a:r>
          </a:p>
          <a:p>
            <a:pPr marL="1222390" indent="-611195" lvl="1">
              <a:lnSpc>
                <a:spcPts val="7926"/>
              </a:lnSpc>
              <a:buFont typeface="Arial"/>
              <a:buChar char="•"/>
            </a:pPr>
            <a:r>
              <a:rPr lang="en-US" sz="5661">
                <a:solidFill>
                  <a:srgbClr val="000000"/>
                </a:solidFill>
                <a:latin typeface="Lato"/>
              </a:rPr>
              <a:t>Downtime</a:t>
            </a:r>
          </a:p>
          <a:p>
            <a:pPr algn="l">
              <a:lnSpc>
                <a:spcPts val="7926"/>
              </a:lnSpc>
              <a:spcBef>
                <a:spcPct val="0"/>
              </a:spcBef>
            </a:pPr>
          </a:p>
        </p:txBody>
      </p:sp>
      <p:sp>
        <p:nvSpPr>
          <p:cNvPr name="TextBox 12" id="12"/>
          <p:cNvSpPr txBox="true"/>
          <p:nvPr/>
        </p:nvSpPr>
        <p:spPr>
          <a:xfrm rot="0">
            <a:off x="338541" y="1978785"/>
            <a:ext cx="8288565"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Common Misconceptions</a:t>
            </a:r>
          </a:p>
        </p:txBody>
      </p:sp>
      <p:sp>
        <p:nvSpPr>
          <p:cNvPr name="TextBox 13" id="13"/>
          <p:cNvSpPr txBox="true"/>
          <p:nvPr/>
        </p:nvSpPr>
        <p:spPr>
          <a:xfrm rot="0">
            <a:off x="577082" y="2928609"/>
            <a:ext cx="12133109" cy="938322"/>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Fira Code"/>
              </a:rPr>
              <a:t>Dedicated team</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19126" y="4626907"/>
            <a:ext cx="12803755" cy="3970989"/>
          </a:xfrm>
          <a:prstGeom prst="rect">
            <a:avLst/>
          </a:prstGeom>
        </p:spPr>
        <p:txBody>
          <a:bodyPr anchor="t" rtlCol="false" tIns="0" lIns="0" bIns="0" rIns="0">
            <a:spAutoFit/>
          </a:bodyPr>
          <a:lstStyle/>
          <a:p>
            <a:pPr marL="1222390" indent="-611195" lvl="1">
              <a:lnSpc>
                <a:spcPts val="7926"/>
              </a:lnSpc>
              <a:buFont typeface="Arial"/>
              <a:buChar char="•"/>
            </a:pPr>
            <a:r>
              <a:rPr lang="en-US" sz="5661">
                <a:solidFill>
                  <a:srgbClr val="000000"/>
                </a:solidFill>
                <a:latin typeface="Lato"/>
              </a:rPr>
              <a:t>Weaker security </a:t>
            </a:r>
          </a:p>
          <a:p>
            <a:pPr marL="1222390" indent="-611195" lvl="1">
              <a:lnSpc>
                <a:spcPts val="7926"/>
              </a:lnSpc>
              <a:buFont typeface="Arial"/>
              <a:buChar char="•"/>
            </a:pPr>
            <a:r>
              <a:rPr lang="en-US" sz="5661">
                <a:solidFill>
                  <a:srgbClr val="000000"/>
                </a:solidFill>
                <a:latin typeface="Lato"/>
              </a:rPr>
              <a:t>Automated Target</a:t>
            </a:r>
          </a:p>
          <a:p>
            <a:pPr marL="1222390" indent="-611195" lvl="1">
              <a:lnSpc>
                <a:spcPts val="7926"/>
              </a:lnSpc>
              <a:buFont typeface="Arial"/>
              <a:buChar char="•"/>
            </a:pPr>
            <a:r>
              <a:rPr lang="en-US" sz="5661">
                <a:solidFill>
                  <a:srgbClr val="000000"/>
                </a:solidFill>
                <a:latin typeface="Lato"/>
              </a:rPr>
              <a:t>Limited Resources</a:t>
            </a:r>
          </a:p>
          <a:p>
            <a:pPr algn="l">
              <a:lnSpc>
                <a:spcPts val="7926"/>
              </a:lnSpc>
              <a:spcBef>
                <a:spcPct val="0"/>
              </a:spcBef>
            </a:pPr>
          </a:p>
        </p:txBody>
      </p:sp>
      <p:sp>
        <p:nvSpPr>
          <p:cNvPr name="TextBox 12" id="12"/>
          <p:cNvSpPr txBox="true"/>
          <p:nvPr/>
        </p:nvSpPr>
        <p:spPr>
          <a:xfrm rot="0">
            <a:off x="338541" y="1978785"/>
            <a:ext cx="8288565"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Common Misconceptions</a:t>
            </a:r>
          </a:p>
        </p:txBody>
      </p:sp>
      <p:sp>
        <p:nvSpPr>
          <p:cNvPr name="TextBox 13" id="13"/>
          <p:cNvSpPr txBox="true"/>
          <p:nvPr/>
        </p:nvSpPr>
        <p:spPr>
          <a:xfrm rot="0">
            <a:off x="577082" y="2928609"/>
            <a:ext cx="12133109" cy="938322"/>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Fira Code"/>
              </a:rPr>
              <a:t>Small or Insignificant</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753352" y="4293532"/>
            <a:ext cx="12018183" cy="2181323"/>
          </a:xfrm>
          <a:prstGeom prst="rect">
            <a:avLst/>
          </a:prstGeom>
        </p:spPr>
        <p:txBody>
          <a:bodyPr anchor="t" rtlCol="false" tIns="0" lIns="0" bIns="0" rIns="0">
            <a:spAutoFit/>
          </a:bodyPr>
          <a:lstStyle/>
          <a:p>
            <a:pPr>
              <a:lnSpc>
                <a:spcPts val="8487"/>
              </a:lnSpc>
            </a:pPr>
            <a:r>
              <a:rPr lang="en-US" sz="7511">
                <a:solidFill>
                  <a:srgbClr val="000000"/>
                </a:solidFill>
                <a:latin typeface="Raleway"/>
              </a:rPr>
              <a:t>Security Awareness and common threats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77082" y="1539533"/>
            <a:ext cx="12612123"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Security awareness and common threats</a:t>
            </a:r>
          </a:p>
        </p:txBody>
      </p:sp>
      <p:sp>
        <p:nvSpPr>
          <p:cNvPr name="TextBox 12" id="12"/>
          <p:cNvSpPr txBox="true"/>
          <p:nvPr/>
        </p:nvSpPr>
        <p:spPr>
          <a:xfrm rot="0">
            <a:off x="577082" y="2928609"/>
            <a:ext cx="12133109" cy="938322"/>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Fira Code"/>
              </a:rPr>
              <a:t>Ransomware</a:t>
            </a:r>
          </a:p>
        </p:txBody>
      </p:sp>
      <p:sp>
        <p:nvSpPr>
          <p:cNvPr name="TextBox 13" id="13"/>
          <p:cNvSpPr txBox="true"/>
          <p:nvPr/>
        </p:nvSpPr>
        <p:spPr>
          <a:xfrm rot="0">
            <a:off x="619126" y="4626907"/>
            <a:ext cx="12803755" cy="4045369"/>
          </a:xfrm>
          <a:prstGeom prst="rect">
            <a:avLst/>
          </a:prstGeom>
        </p:spPr>
        <p:txBody>
          <a:bodyPr anchor="t" rtlCol="false" tIns="0" lIns="0" bIns="0" rIns="0">
            <a:spAutoFit/>
          </a:bodyPr>
          <a:lstStyle/>
          <a:p>
            <a:pPr marL="1237863" indent="-618932" lvl="1">
              <a:lnSpc>
                <a:spcPts val="8026"/>
              </a:lnSpc>
              <a:buFont typeface="Arial"/>
              <a:buChar char="•"/>
            </a:pPr>
            <a:r>
              <a:rPr lang="en-US" sz="5733">
                <a:solidFill>
                  <a:srgbClr val="000000"/>
                </a:solidFill>
                <a:latin typeface="Lato"/>
              </a:rPr>
              <a:t>Infiltrate Businesses</a:t>
            </a:r>
          </a:p>
          <a:p>
            <a:pPr marL="1237863" indent="-618932" lvl="1">
              <a:lnSpc>
                <a:spcPts val="8026"/>
              </a:lnSpc>
              <a:buFont typeface="Arial"/>
              <a:buChar char="•"/>
            </a:pPr>
            <a:r>
              <a:rPr lang="en-US" sz="5733">
                <a:solidFill>
                  <a:srgbClr val="000000"/>
                </a:solidFill>
                <a:latin typeface="Lato"/>
              </a:rPr>
              <a:t>Unusable until Payments are made.</a:t>
            </a:r>
          </a:p>
          <a:p>
            <a:pPr marL="1237863" indent="-618932" lvl="1">
              <a:lnSpc>
                <a:spcPts val="8026"/>
              </a:lnSpc>
              <a:buFont typeface="Arial"/>
              <a:buChar char="•"/>
            </a:pPr>
            <a:r>
              <a:rPr lang="en-US" sz="5733">
                <a:solidFill>
                  <a:srgbClr val="000000"/>
                </a:solidFill>
                <a:latin typeface="Lato"/>
              </a:rPr>
              <a:t>Unsuspecting email</a:t>
            </a:r>
          </a:p>
          <a:p>
            <a:pPr algn="l">
              <a:lnSpc>
                <a:spcPts val="8026"/>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3514775" y="3342744"/>
            <a:ext cx="9195416" cy="6944256"/>
          </a:xfrm>
          <a:custGeom>
            <a:avLst/>
            <a:gdLst/>
            <a:ahLst/>
            <a:cxnLst/>
            <a:rect r="r" b="b" t="t" l="l"/>
            <a:pathLst>
              <a:path h="6944256" w="9195416">
                <a:moveTo>
                  <a:pt x="0" y="0"/>
                </a:moveTo>
                <a:lnTo>
                  <a:pt x="9195416" y="0"/>
                </a:lnTo>
                <a:lnTo>
                  <a:pt x="9195416" y="6944256"/>
                </a:lnTo>
                <a:lnTo>
                  <a:pt x="0" y="6944256"/>
                </a:lnTo>
                <a:lnTo>
                  <a:pt x="0" y="0"/>
                </a:lnTo>
                <a:close/>
              </a:path>
            </a:pathLst>
          </a:custGeom>
          <a:blipFill>
            <a:blip r:embed="rId5"/>
            <a:stretch>
              <a:fillRect l="0" t="0" r="0" b="0"/>
            </a:stretch>
          </a:blipFill>
        </p:spPr>
      </p:sp>
      <p:sp>
        <p:nvSpPr>
          <p:cNvPr name="TextBox 12" id="12"/>
          <p:cNvSpPr txBox="true"/>
          <p:nvPr/>
        </p:nvSpPr>
        <p:spPr>
          <a:xfrm rot="0">
            <a:off x="577082" y="2195184"/>
            <a:ext cx="12133109" cy="895777"/>
          </a:xfrm>
          <a:prstGeom prst="rect">
            <a:avLst/>
          </a:prstGeom>
        </p:spPr>
        <p:txBody>
          <a:bodyPr anchor="t" rtlCol="false" tIns="0" lIns="0" bIns="0" rIns="0">
            <a:spAutoFit/>
          </a:bodyPr>
          <a:lstStyle/>
          <a:p>
            <a:pPr algn="l">
              <a:lnSpc>
                <a:spcPts val="7326"/>
              </a:lnSpc>
              <a:spcBef>
                <a:spcPct val="0"/>
              </a:spcBef>
            </a:pPr>
            <a:r>
              <a:rPr lang="en-US" sz="5233">
                <a:solidFill>
                  <a:srgbClr val="000000"/>
                </a:solidFill>
                <a:latin typeface="Fira Code"/>
              </a:rPr>
              <a:t>Ransomware</a:t>
            </a:r>
          </a:p>
        </p:txBody>
      </p:sp>
      <p:sp>
        <p:nvSpPr>
          <p:cNvPr name="TextBox 13" id="13"/>
          <p:cNvSpPr txBox="true"/>
          <p:nvPr/>
        </p:nvSpPr>
        <p:spPr>
          <a:xfrm rot="0">
            <a:off x="577082" y="1539533"/>
            <a:ext cx="12612123"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Security awareness and common threats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77082" y="3374108"/>
            <a:ext cx="12133109" cy="938322"/>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Fira Code"/>
              </a:rPr>
              <a:t>Phishing</a:t>
            </a:r>
          </a:p>
        </p:txBody>
      </p:sp>
      <p:sp>
        <p:nvSpPr>
          <p:cNvPr name="TextBox 12" id="12"/>
          <p:cNvSpPr txBox="true"/>
          <p:nvPr/>
        </p:nvSpPr>
        <p:spPr>
          <a:xfrm rot="0">
            <a:off x="619126" y="4626907"/>
            <a:ext cx="12803755" cy="4045369"/>
          </a:xfrm>
          <a:prstGeom prst="rect">
            <a:avLst/>
          </a:prstGeom>
        </p:spPr>
        <p:txBody>
          <a:bodyPr anchor="t" rtlCol="false" tIns="0" lIns="0" bIns="0" rIns="0">
            <a:spAutoFit/>
          </a:bodyPr>
          <a:lstStyle/>
          <a:p>
            <a:pPr marL="1237863" indent="-618932" lvl="1">
              <a:lnSpc>
                <a:spcPts val="8026"/>
              </a:lnSpc>
              <a:buFont typeface="Arial"/>
              <a:buChar char="•"/>
            </a:pPr>
            <a:r>
              <a:rPr lang="en-US" sz="5733">
                <a:solidFill>
                  <a:srgbClr val="000000"/>
                </a:solidFill>
                <a:latin typeface="Lato"/>
              </a:rPr>
              <a:t>Tricking an Individual</a:t>
            </a:r>
          </a:p>
          <a:p>
            <a:pPr marL="1237863" indent="-618932" lvl="1">
              <a:lnSpc>
                <a:spcPts val="8026"/>
              </a:lnSpc>
              <a:buFont typeface="Arial"/>
              <a:buChar char="•"/>
            </a:pPr>
            <a:r>
              <a:rPr lang="en-US" sz="5733">
                <a:solidFill>
                  <a:srgbClr val="000000"/>
                </a:solidFill>
                <a:latin typeface="Lato"/>
              </a:rPr>
              <a:t>Emails, messages or Phone calls</a:t>
            </a:r>
          </a:p>
          <a:p>
            <a:pPr marL="1237863" indent="-618932" lvl="1">
              <a:lnSpc>
                <a:spcPts val="8026"/>
              </a:lnSpc>
              <a:buFont typeface="Arial"/>
              <a:buChar char="•"/>
            </a:pPr>
            <a:r>
              <a:rPr lang="en-US" sz="5733">
                <a:solidFill>
                  <a:srgbClr val="000000"/>
                </a:solidFill>
                <a:latin typeface="Lato"/>
              </a:rPr>
              <a:t>Installs Malware</a:t>
            </a:r>
          </a:p>
          <a:p>
            <a:pPr algn="l">
              <a:lnSpc>
                <a:spcPts val="8026"/>
              </a:lnSpc>
              <a:spcBef>
                <a:spcPct val="0"/>
              </a:spcBef>
            </a:pPr>
          </a:p>
        </p:txBody>
      </p:sp>
      <p:sp>
        <p:nvSpPr>
          <p:cNvPr name="TextBox 13" id="13"/>
          <p:cNvSpPr txBox="true"/>
          <p:nvPr/>
        </p:nvSpPr>
        <p:spPr>
          <a:xfrm rot="0">
            <a:off x="577082" y="1539533"/>
            <a:ext cx="12612123"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Security awareness and common threats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47173" y="7663961"/>
            <a:ext cx="9191173" cy="2623039"/>
            <a:chOff x="0" y="0"/>
            <a:chExt cx="12254897" cy="3497385"/>
          </a:xfrm>
        </p:grpSpPr>
        <p:pic>
          <p:nvPicPr>
            <p:cNvPr name="Picture 4" id="4"/>
            <p:cNvPicPr>
              <a:picLocks noChangeAspect="true"/>
            </p:cNvPicPr>
            <p:nvPr/>
          </p:nvPicPr>
          <p:blipFill>
            <a:blip r:embed="rId4"/>
            <a:srcRect l="0" t="31963" r="0" b="25282"/>
            <a:stretch>
              <a:fillRect/>
            </a:stretch>
          </p:blipFill>
          <p:spPr>
            <a:xfrm flipH="false" flipV="false">
              <a:off x="0" y="0"/>
              <a:ext cx="12254897" cy="3497385"/>
            </a:xfrm>
            <a:prstGeom prst="rect">
              <a:avLst/>
            </a:prstGeom>
          </p:spPr>
        </p:pic>
      </p:grpSp>
      <p:grpSp>
        <p:nvGrpSpPr>
          <p:cNvPr name="Group 5" id="5"/>
          <p:cNvGrpSpPr/>
          <p:nvPr/>
        </p:nvGrpSpPr>
        <p:grpSpPr>
          <a:xfrm rot="0">
            <a:off x="9144000" y="7663961"/>
            <a:ext cx="9144000" cy="2623039"/>
            <a:chOff x="0" y="0"/>
            <a:chExt cx="2408296" cy="690841"/>
          </a:xfrm>
        </p:grpSpPr>
        <p:sp>
          <p:nvSpPr>
            <p:cNvPr name="Freeform 6" id="6"/>
            <p:cNvSpPr/>
            <p:nvPr/>
          </p:nvSpPr>
          <p:spPr>
            <a:xfrm flipH="false" flipV="false" rot="0">
              <a:off x="0" y="0"/>
              <a:ext cx="2408296" cy="690841"/>
            </a:xfrm>
            <a:custGeom>
              <a:avLst/>
              <a:gdLst/>
              <a:ahLst/>
              <a:cxnLst/>
              <a:rect r="r" b="b" t="t" l="l"/>
              <a:pathLst>
                <a:path h="690841" w="2408296">
                  <a:moveTo>
                    <a:pt x="0" y="0"/>
                  </a:moveTo>
                  <a:lnTo>
                    <a:pt x="2408296" y="0"/>
                  </a:lnTo>
                  <a:lnTo>
                    <a:pt x="2408296" y="690841"/>
                  </a:lnTo>
                  <a:lnTo>
                    <a:pt x="0" y="690841"/>
                  </a:lnTo>
                  <a:close/>
                </a:path>
              </a:pathLst>
            </a:custGeom>
            <a:solidFill>
              <a:srgbClr val="FFBA6B"/>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458205" y="5958275"/>
            <a:ext cx="1371591" cy="137159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75E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8714061" y="6214132"/>
            <a:ext cx="859878" cy="859878"/>
          </a:xfrm>
          <a:custGeom>
            <a:avLst/>
            <a:gdLst/>
            <a:ahLst/>
            <a:cxnLst/>
            <a:rect r="r" b="b" t="t" l="l"/>
            <a:pathLst>
              <a:path h="859878" w="859878">
                <a:moveTo>
                  <a:pt x="0" y="0"/>
                </a:moveTo>
                <a:lnTo>
                  <a:pt x="859878" y="0"/>
                </a:lnTo>
                <a:lnTo>
                  <a:pt x="859878" y="859878"/>
                </a:lnTo>
                <a:lnTo>
                  <a:pt x="0" y="8598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2773136" y="1467441"/>
            <a:ext cx="12927920" cy="1409700"/>
          </a:xfrm>
          <a:prstGeom prst="rect">
            <a:avLst/>
          </a:prstGeom>
        </p:spPr>
        <p:txBody>
          <a:bodyPr anchor="t" rtlCol="false" tIns="0" lIns="0" bIns="0" rIns="0">
            <a:spAutoFit/>
          </a:bodyPr>
          <a:lstStyle/>
          <a:p>
            <a:pPr algn="ctr">
              <a:lnSpc>
                <a:spcPts val="11051"/>
              </a:lnSpc>
            </a:pPr>
            <a:r>
              <a:rPr lang="en-US" sz="9209">
                <a:solidFill>
                  <a:srgbClr val="000000"/>
                </a:solidFill>
                <a:latin typeface="Raleway"/>
              </a:rPr>
              <a:t>Introduction</a:t>
            </a:r>
          </a:p>
        </p:txBody>
      </p:sp>
      <p:sp>
        <p:nvSpPr>
          <p:cNvPr name="TextBox 13" id="13"/>
          <p:cNvSpPr txBox="true"/>
          <p:nvPr/>
        </p:nvSpPr>
        <p:spPr>
          <a:xfrm rot="0">
            <a:off x="10432111" y="8108561"/>
            <a:ext cx="6827189" cy="1733550"/>
          </a:xfrm>
          <a:prstGeom prst="rect">
            <a:avLst/>
          </a:prstGeom>
        </p:spPr>
        <p:txBody>
          <a:bodyPr anchor="t" rtlCol="false" tIns="0" lIns="0" bIns="0" rIns="0">
            <a:spAutoFit/>
          </a:bodyPr>
          <a:lstStyle/>
          <a:p>
            <a:pPr algn="ctr">
              <a:lnSpc>
                <a:spcPts val="6875"/>
              </a:lnSpc>
            </a:pPr>
            <a:r>
              <a:rPr lang="en-US" sz="5729">
                <a:solidFill>
                  <a:srgbClr val="000000"/>
                </a:solidFill>
                <a:latin typeface="Fira Code"/>
              </a:rPr>
              <a:t>Cybersecurity Training</a:t>
            </a:r>
          </a:p>
        </p:txBody>
      </p:sp>
      <p:sp>
        <p:nvSpPr>
          <p:cNvPr name="TextBox 14" id="14"/>
          <p:cNvSpPr txBox="true"/>
          <p:nvPr/>
        </p:nvSpPr>
        <p:spPr>
          <a:xfrm rot="0">
            <a:off x="3421819" y="3016269"/>
            <a:ext cx="11444362" cy="3197863"/>
          </a:xfrm>
          <a:prstGeom prst="rect">
            <a:avLst/>
          </a:prstGeom>
        </p:spPr>
        <p:txBody>
          <a:bodyPr anchor="t" rtlCol="false" tIns="0" lIns="0" bIns="0" rIns="0">
            <a:spAutoFit/>
          </a:bodyPr>
          <a:lstStyle/>
          <a:p>
            <a:pPr algn="ctr">
              <a:lnSpc>
                <a:spcPts val="8539"/>
              </a:lnSpc>
            </a:pPr>
          </a:p>
          <a:p>
            <a:pPr algn="ctr">
              <a:lnSpc>
                <a:spcPts val="8539"/>
              </a:lnSpc>
            </a:pPr>
            <a:r>
              <a:rPr lang="en-US" sz="6099">
                <a:solidFill>
                  <a:srgbClr val="000000"/>
                </a:solidFill>
                <a:latin typeface="Lato"/>
              </a:rPr>
              <a:t> Welcome </a:t>
            </a:r>
            <a:r>
              <a:rPr lang="en-US" sz="6099">
                <a:solidFill>
                  <a:srgbClr val="000000"/>
                </a:solidFill>
                <a:latin typeface="Lato"/>
              </a:rPr>
              <a:t>to this training session </a:t>
            </a:r>
          </a:p>
          <a:p>
            <a:pPr algn="ctr">
              <a:lnSpc>
                <a:spcPts val="8539"/>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77082" y="3317110"/>
            <a:ext cx="12133109" cy="938322"/>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Fira Code"/>
              </a:rPr>
              <a:t>Malware</a:t>
            </a:r>
          </a:p>
        </p:txBody>
      </p:sp>
      <p:sp>
        <p:nvSpPr>
          <p:cNvPr name="TextBox 12" id="12"/>
          <p:cNvSpPr txBox="true"/>
          <p:nvPr/>
        </p:nvSpPr>
        <p:spPr>
          <a:xfrm rot="0">
            <a:off x="619126" y="4626907"/>
            <a:ext cx="12803755" cy="5971239"/>
          </a:xfrm>
          <a:prstGeom prst="rect">
            <a:avLst/>
          </a:prstGeom>
        </p:spPr>
        <p:txBody>
          <a:bodyPr anchor="t" rtlCol="false" tIns="0" lIns="0" bIns="0" rIns="0">
            <a:spAutoFit/>
          </a:bodyPr>
          <a:lstStyle/>
          <a:p>
            <a:pPr marL="1222390" indent="-611195" lvl="1">
              <a:lnSpc>
                <a:spcPts val="7926"/>
              </a:lnSpc>
              <a:buFont typeface="Arial"/>
              <a:buChar char="•"/>
            </a:pPr>
            <a:r>
              <a:rPr lang="en-US" sz="5661">
                <a:solidFill>
                  <a:srgbClr val="000000"/>
                </a:solidFill>
                <a:latin typeface="Lato"/>
              </a:rPr>
              <a:t>Software that can harm</a:t>
            </a:r>
          </a:p>
          <a:p>
            <a:pPr marL="1222390" indent="-611195" lvl="1">
              <a:lnSpc>
                <a:spcPts val="7926"/>
              </a:lnSpc>
              <a:buFont typeface="Arial"/>
              <a:buChar char="•"/>
            </a:pPr>
            <a:r>
              <a:rPr lang="en-US" sz="5661">
                <a:solidFill>
                  <a:srgbClr val="000000"/>
                </a:solidFill>
                <a:latin typeface="Lato"/>
              </a:rPr>
              <a:t>Example: Viruses, Trojans and Ransomware</a:t>
            </a:r>
          </a:p>
          <a:p>
            <a:pPr marL="1222390" indent="-611195" lvl="1">
              <a:lnSpc>
                <a:spcPts val="7926"/>
              </a:lnSpc>
              <a:buFont typeface="Arial"/>
              <a:buChar char="•"/>
            </a:pPr>
            <a:r>
              <a:rPr lang="en-US" sz="5661">
                <a:solidFill>
                  <a:srgbClr val="000000"/>
                </a:solidFill>
                <a:latin typeface="Lato"/>
              </a:rPr>
              <a:t>Email and websites</a:t>
            </a:r>
          </a:p>
          <a:p>
            <a:pPr marL="1222390" indent="-611195" lvl="1">
              <a:lnSpc>
                <a:spcPts val="7926"/>
              </a:lnSpc>
              <a:buFont typeface="Arial"/>
              <a:buChar char="•"/>
            </a:pPr>
            <a:r>
              <a:rPr lang="en-US" sz="5661">
                <a:solidFill>
                  <a:srgbClr val="000000"/>
                </a:solidFill>
                <a:latin typeface="Lato"/>
              </a:rPr>
              <a:t>Damage and data breaches</a:t>
            </a:r>
          </a:p>
          <a:p>
            <a:pPr algn="l">
              <a:lnSpc>
                <a:spcPts val="7926"/>
              </a:lnSpc>
              <a:spcBef>
                <a:spcPct val="0"/>
              </a:spcBef>
            </a:pPr>
          </a:p>
        </p:txBody>
      </p:sp>
      <p:sp>
        <p:nvSpPr>
          <p:cNvPr name="TextBox 13" id="13"/>
          <p:cNvSpPr txBox="true"/>
          <p:nvPr/>
        </p:nvSpPr>
        <p:spPr>
          <a:xfrm rot="0">
            <a:off x="577082" y="1539533"/>
            <a:ext cx="12612123"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Security awareness and common threats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72079" y="3532278"/>
            <a:ext cx="12133109" cy="938322"/>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Fira Code"/>
              </a:rPr>
              <a:t>Outdated Software</a:t>
            </a:r>
          </a:p>
        </p:txBody>
      </p:sp>
      <p:sp>
        <p:nvSpPr>
          <p:cNvPr name="TextBox 12" id="12"/>
          <p:cNvSpPr txBox="true"/>
          <p:nvPr/>
        </p:nvSpPr>
        <p:spPr>
          <a:xfrm rot="0">
            <a:off x="614123" y="5242331"/>
            <a:ext cx="12803755" cy="4971114"/>
          </a:xfrm>
          <a:prstGeom prst="rect">
            <a:avLst/>
          </a:prstGeom>
        </p:spPr>
        <p:txBody>
          <a:bodyPr anchor="t" rtlCol="false" tIns="0" lIns="0" bIns="0" rIns="0">
            <a:spAutoFit/>
          </a:bodyPr>
          <a:lstStyle/>
          <a:p>
            <a:pPr marL="1222390" indent="-611195" lvl="1">
              <a:lnSpc>
                <a:spcPts val="7926"/>
              </a:lnSpc>
              <a:buFont typeface="Arial"/>
              <a:buChar char="•"/>
            </a:pPr>
            <a:r>
              <a:rPr lang="en-US" sz="5661">
                <a:solidFill>
                  <a:srgbClr val="000000"/>
                </a:solidFill>
                <a:latin typeface="Lato"/>
              </a:rPr>
              <a:t>Security Flaws</a:t>
            </a:r>
          </a:p>
          <a:p>
            <a:pPr marL="1222390" indent="-611195" lvl="1">
              <a:lnSpc>
                <a:spcPts val="7926"/>
              </a:lnSpc>
              <a:buFont typeface="Arial"/>
              <a:buChar char="•"/>
            </a:pPr>
            <a:r>
              <a:rPr lang="en-US" sz="5661">
                <a:solidFill>
                  <a:srgbClr val="000000"/>
                </a:solidFill>
                <a:latin typeface="Lato"/>
              </a:rPr>
              <a:t>Prime target</a:t>
            </a:r>
          </a:p>
          <a:p>
            <a:pPr marL="1222390" indent="-611195" lvl="1">
              <a:lnSpc>
                <a:spcPts val="7926"/>
              </a:lnSpc>
              <a:buFont typeface="Arial"/>
              <a:buChar char="•"/>
            </a:pPr>
            <a:r>
              <a:rPr lang="en-US" sz="5661">
                <a:solidFill>
                  <a:srgbClr val="000000"/>
                </a:solidFill>
                <a:latin typeface="Lato"/>
              </a:rPr>
              <a:t>Improves performance</a:t>
            </a:r>
          </a:p>
          <a:p>
            <a:pPr marL="1222390" indent="-611195" lvl="1">
              <a:lnSpc>
                <a:spcPts val="7926"/>
              </a:lnSpc>
              <a:buFont typeface="Arial"/>
              <a:buChar char="•"/>
            </a:pPr>
            <a:r>
              <a:rPr lang="en-US" sz="5661">
                <a:solidFill>
                  <a:srgbClr val="000000"/>
                </a:solidFill>
                <a:latin typeface="Lato"/>
              </a:rPr>
              <a:t>Incompatibility</a:t>
            </a:r>
          </a:p>
          <a:p>
            <a:pPr algn="l">
              <a:lnSpc>
                <a:spcPts val="7926"/>
              </a:lnSpc>
              <a:spcBef>
                <a:spcPct val="0"/>
              </a:spcBef>
            </a:pPr>
          </a:p>
        </p:txBody>
      </p:sp>
      <p:sp>
        <p:nvSpPr>
          <p:cNvPr name="TextBox 13" id="13"/>
          <p:cNvSpPr txBox="true"/>
          <p:nvPr/>
        </p:nvSpPr>
        <p:spPr>
          <a:xfrm rot="0">
            <a:off x="577082" y="1539533"/>
            <a:ext cx="12612123"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Security awareness and common threats</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14123" y="3838364"/>
            <a:ext cx="12133109" cy="938322"/>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Fira Code"/>
              </a:rPr>
              <a:t>Social Engineering</a:t>
            </a:r>
          </a:p>
        </p:txBody>
      </p:sp>
      <p:sp>
        <p:nvSpPr>
          <p:cNvPr name="TextBox 12" id="12"/>
          <p:cNvSpPr txBox="true"/>
          <p:nvPr/>
        </p:nvSpPr>
        <p:spPr>
          <a:xfrm rot="0">
            <a:off x="614123" y="5148161"/>
            <a:ext cx="12803755" cy="4045369"/>
          </a:xfrm>
          <a:prstGeom prst="rect">
            <a:avLst/>
          </a:prstGeom>
        </p:spPr>
        <p:txBody>
          <a:bodyPr anchor="t" rtlCol="false" tIns="0" lIns="0" bIns="0" rIns="0">
            <a:spAutoFit/>
          </a:bodyPr>
          <a:lstStyle/>
          <a:p>
            <a:pPr marL="1237863" indent="-618932" lvl="1">
              <a:lnSpc>
                <a:spcPts val="8026"/>
              </a:lnSpc>
              <a:buFont typeface="Arial"/>
              <a:buChar char="•"/>
            </a:pPr>
            <a:r>
              <a:rPr lang="en-US" sz="5733">
                <a:solidFill>
                  <a:srgbClr val="000000"/>
                </a:solidFill>
                <a:latin typeface="Lato"/>
              </a:rPr>
              <a:t>Send files</a:t>
            </a:r>
          </a:p>
          <a:p>
            <a:pPr marL="1237863" indent="-618932" lvl="1">
              <a:lnSpc>
                <a:spcPts val="8026"/>
              </a:lnSpc>
              <a:buFont typeface="Arial"/>
              <a:buChar char="•"/>
            </a:pPr>
            <a:r>
              <a:rPr lang="en-US" sz="5733">
                <a:solidFill>
                  <a:srgbClr val="000000"/>
                </a:solidFill>
                <a:latin typeface="Lato"/>
              </a:rPr>
              <a:t>Gather information for an attack.</a:t>
            </a:r>
          </a:p>
          <a:p>
            <a:pPr marL="1237863" indent="-618932" lvl="1">
              <a:lnSpc>
                <a:spcPts val="8026"/>
              </a:lnSpc>
              <a:buFont typeface="Arial"/>
              <a:buChar char="•"/>
            </a:pPr>
            <a:r>
              <a:rPr lang="en-US" sz="5733">
                <a:solidFill>
                  <a:srgbClr val="000000"/>
                </a:solidFill>
                <a:latin typeface="Lato"/>
              </a:rPr>
              <a:t>Gain your trust</a:t>
            </a:r>
          </a:p>
          <a:p>
            <a:pPr algn="l">
              <a:lnSpc>
                <a:spcPts val="8026"/>
              </a:lnSpc>
              <a:spcBef>
                <a:spcPct val="0"/>
              </a:spcBef>
            </a:pPr>
          </a:p>
        </p:txBody>
      </p:sp>
      <p:sp>
        <p:nvSpPr>
          <p:cNvPr name="TextBox 13" id="13"/>
          <p:cNvSpPr txBox="true"/>
          <p:nvPr/>
        </p:nvSpPr>
        <p:spPr>
          <a:xfrm rot="0">
            <a:off x="577082" y="1539533"/>
            <a:ext cx="12612123"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Security awareness and common threats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83969" y="8726618"/>
            <a:ext cx="18208928" cy="1728677"/>
            <a:chOff x="0" y="0"/>
            <a:chExt cx="24278570" cy="2304902"/>
          </a:xfrm>
        </p:grpSpPr>
        <p:pic>
          <p:nvPicPr>
            <p:cNvPr name="Picture 4" id="4"/>
            <p:cNvPicPr>
              <a:picLocks noChangeAspect="true"/>
            </p:cNvPicPr>
            <p:nvPr/>
          </p:nvPicPr>
          <p:blipFill>
            <a:blip r:embed="rId4"/>
            <a:srcRect l="0" t="41564" r="0" b="44186"/>
            <a:stretch>
              <a:fillRect/>
            </a:stretch>
          </p:blipFill>
          <p:spPr>
            <a:xfrm flipH="false" flipV="false">
              <a:off x="0" y="0"/>
              <a:ext cx="24278570" cy="2304902"/>
            </a:xfrm>
            <a:prstGeom prst="rect">
              <a:avLst/>
            </a:prstGeom>
          </p:spPr>
        </p:pic>
      </p:grpSp>
      <p:grpSp>
        <p:nvGrpSpPr>
          <p:cNvPr name="Group 5" id="5"/>
          <p:cNvGrpSpPr/>
          <p:nvPr/>
        </p:nvGrpSpPr>
        <p:grpSpPr>
          <a:xfrm rot="0">
            <a:off x="-1977251" y="7492178"/>
            <a:ext cx="11751089" cy="1234440"/>
            <a:chOff x="0" y="0"/>
            <a:chExt cx="5803009" cy="609600"/>
          </a:xfrm>
        </p:grpSpPr>
        <p:sp>
          <p:nvSpPr>
            <p:cNvPr name="Freeform 6" id="6"/>
            <p:cNvSpPr/>
            <p:nvPr/>
          </p:nvSpPr>
          <p:spPr>
            <a:xfrm flipH="false" flipV="false" rot="0">
              <a:off x="0" y="0"/>
              <a:ext cx="5803009" cy="609600"/>
            </a:xfrm>
            <a:custGeom>
              <a:avLst/>
              <a:gdLst/>
              <a:ahLst/>
              <a:cxnLst/>
              <a:rect r="r" b="b" t="t" l="l"/>
              <a:pathLst>
                <a:path h="609600" w="5803009">
                  <a:moveTo>
                    <a:pt x="5599809" y="0"/>
                  </a:moveTo>
                  <a:lnTo>
                    <a:pt x="0" y="0"/>
                  </a:lnTo>
                  <a:lnTo>
                    <a:pt x="203200" y="609600"/>
                  </a:lnTo>
                  <a:lnTo>
                    <a:pt x="5803009" y="609600"/>
                  </a:lnTo>
                  <a:lnTo>
                    <a:pt x="5599809" y="0"/>
                  </a:lnTo>
                  <a:close/>
                </a:path>
              </a:pathLst>
            </a:custGeom>
            <a:solidFill>
              <a:srgbClr val="45C9FF"/>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796210" y="3203741"/>
            <a:ext cx="12695581" cy="1628775"/>
          </a:xfrm>
          <a:prstGeom prst="rect">
            <a:avLst/>
          </a:prstGeom>
        </p:spPr>
        <p:txBody>
          <a:bodyPr anchor="t" rtlCol="false" tIns="0" lIns="0" bIns="0" rIns="0">
            <a:spAutoFit/>
          </a:bodyPr>
          <a:lstStyle/>
          <a:p>
            <a:pPr algn="ctr">
              <a:lnSpc>
                <a:spcPts val="12715"/>
              </a:lnSpc>
            </a:pPr>
            <a:r>
              <a:rPr lang="en-US" sz="10596">
                <a:solidFill>
                  <a:srgbClr val="000000"/>
                </a:solidFill>
                <a:latin typeface="Raleway"/>
              </a:rPr>
              <a:t>Questions</a:t>
            </a:r>
          </a:p>
        </p:txBody>
      </p:sp>
      <p:grpSp>
        <p:nvGrpSpPr>
          <p:cNvPr name="Group 9" id="9"/>
          <p:cNvGrpSpPr/>
          <p:nvPr/>
        </p:nvGrpSpPr>
        <p:grpSpPr>
          <a:xfrm rot="0">
            <a:off x="9308375" y="7492178"/>
            <a:ext cx="10068006" cy="1234440"/>
            <a:chOff x="0" y="0"/>
            <a:chExt cx="4971856" cy="609600"/>
          </a:xfrm>
        </p:grpSpPr>
        <p:sp>
          <p:nvSpPr>
            <p:cNvPr name="Freeform 10" id="10"/>
            <p:cNvSpPr/>
            <p:nvPr/>
          </p:nvSpPr>
          <p:spPr>
            <a:xfrm flipH="false" flipV="false" rot="0">
              <a:off x="0" y="0"/>
              <a:ext cx="4971856" cy="609600"/>
            </a:xfrm>
            <a:custGeom>
              <a:avLst/>
              <a:gdLst/>
              <a:ahLst/>
              <a:cxnLst/>
              <a:rect r="r" b="b" t="t" l="l"/>
              <a:pathLst>
                <a:path h="609600" w="4971856">
                  <a:moveTo>
                    <a:pt x="4768656" y="0"/>
                  </a:moveTo>
                  <a:lnTo>
                    <a:pt x="0" y="0"/>
                  </a:lnTo>
                  <a:lnTo>
                    <a:pt x="203200" y="609600"/>
                  </a:lnTo>
                  <a:lnTo>
                    <a:pt x="4971856" y="609600"/>
                  </a:lnTo>
                  <a:lnTo>
                    <a:pt x="4768656" y="0"/>
                  </a:lnTo>
                  <a:close/>
                </a:path>
              </a:pathLst>
            </a:custGeom>
            <a:solidFill>
              <a:srgbClr val="975EFF"/>
            </a:solidFill>
          </p:spPr>
        </p:sp>
        <p:sp>
          <p:nvSpPr>
            <p:cNvPr name="TextBox 11" id="11"/>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83969" y="8726618"/>
            <a:ext cx="18208928" cy="1728677"/>
            <a:chOff x="0" y="0"/>
            <a:chExt cx="24278570" cy="2304902"/>
          </a:xfrm>
        </p:grpSpPr>
        <p:pic>
          <p:nvPicPr>
            <p:cNvPr name="Picture 4" id="4"/>
            <p:cNvPicPr>
              <a:picLocks noChangeAspect="true"/>
            </p:cNvPicPr>
            <p:nvPr/>
          </p:nvPicPr>
          <p:blipFill>
            <a:blip r:embed="rId4"/>
            <a:srcRect l="0" t="41564" r="0" b="44186"/>
            <a:stretch>
              <a:fillRect/>
            </a:stretch>
          </p:blipFill>
          <p:spPr>
            <a:xfrm flipH="false" flipV="false">
              <a:off x="0" y="0"/>
              <a:ext cx="24278570" cy="2304902"/>
            </a:xfrm>
            <a:prstGeom prst="rect">
              <a:avLst/>
            </a:prstGeom>
          </p:spPr>
        </p:pic>
      </p:grpSp>
      <p:grpSp>
        <p:nvGrpSpPr>
          <p:cNvPr name="Group 5" id="5"/>
          <p:cNvGrpSpPr/>
          <p:nvPr/>
        </p:nvGrpSpPr>
        <p:grpSpPr>
          <a:xfrm rot="0">
            <a:off x="-1977251" y="7492178"/>
            <a:ext cx="11751089" cy="1234440"/>
            <a:chOff x="0" y="0"/>
            <a:chExt cx="5803009" cy="609600"/>
          </a:xfrm>
        </p:grpSpPr>
        <p:sp>
          <p:nvSpPr>
            <p:cNvPr name="Freeform 6" id="6"/>
            <p:cNvSpPr/>
            <p:nvPr/>
          </p:nvSpPr>
          <p:spPr>
            <a:xfrm flipH="false" flipV="false" rot="0">
              <a:off x="0" y="0"/>
              <a:ext cx="5803009" cy="609600"/>
            </a:xfrm>
            <a:custGeom>
              <a:avLst/>
              <a:gdLst/>
              <a:ahLst/>
              <a:cxnLst/>
              <a:rect r="r" b="b" t="t" l="l"/>
              <a:pathLst>
                <a:path h="609600" w="5803009">
                  <a:moveTo>
                    <a:pt x="5599809" y="0"/>
                  </a:moveTo>
                  <a:lnTo>
                    <a:pt x="0" y="0"/>
                  </a:lnTo>
                  <a:lnTo>
                    <a:pt x="203200" y="609600"/>
                  </a:lnTo>
                  <a:lnTo>
                    <a:pt x="5803009" y="609600"/>
                  </a:lnTo>
                  <a:lnTo>
                    <a:pt x="5599809" y="0"/>
                  </a:lnTo>
                  <a:close/>
                </a:path>
              </a:pathLst>
            </a:custGeom>
            <a:solidFill>
              <a:srgbClr val="45C9FF"/>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796210" y="2630864"/>
            <a:ext cx="12695581" cy="3238500"/>
          </a:xfrm>
          <a:prstGeom prst="rect">
            <a:avLst/>
          </a:prstGeom>
        </p:spPr>
        <p:txBody>
          <a:bodyPr anchor="t" rtlCol="false" tIns="0" lIns="0" bIns="0" rIns="0">
            <a:spAutoFit/>
          </a:bodyPr>
          <a:lstStyle/>
          <a:p>
            <a:pPr algn="ctr">
              <a:lnSpc>
                <a:spcPts val="12715"/>
              </a:lnSpc>
            </a:pPr>
            <a:r>
              <a:rPr lang="en-US" sz="10596">
                <a:solidFill>
                  <a:srgbClr val="000000"/>
                </a:solidFill>
                <a:latin typeface="Raleway"/>
              </a:rPr>
              <a:t>Recap and Takeaways</a:t>
            </a:r>
          </a:p>
        </p:txBody>
      </p:sp>
      <p:grpSp>
        <p:nvGrpSpPr>
          <p:cNvPr name="Group 9" id="9"/>
          <p:cNvGrpSpPr/>
          <p:nvPr/>
        </p:nvGrpSpPr>
        <p:grpSpPr>
          <a:xfrm rot="0">
            <a:off x="9308375" y="7492178"/>
            <a:ext cx="10068006" cy="1234440"/>
            <a:chOff x="0" y="0"/>
            <a:chExt cx="4971856" cy="609600"/>
          </a:xfrm>
        </p:grpSpPr>
        <p:sp>
          <p:nvSpPr>
            <p:cNvPr name="Freeform 10" id="10"/>
            <p:cNvSpPr/>
            <p:nvPr/>
          </p:nvSpPr>
          <p:spPr>
            <a:xfrm flipH="false" flipV="false" rot="0">
              <a:off x="0" y="0"/>
              <a:ext cx="4971856" cy="609600"/>
            </a:xfrm>
            <a:custGeom>
              <a:avLst/>
              <a:gdLst/>
              <a:ahLst/>
              <a:cxnLst/>
              <a:rect r="r" b="b" t="t" l="l"/>
              <a:pathLst>
                <a:path h="609600" w="4971856">
                  <a:moveTo>
                    <a:pt x="4768656" y="0"/>
                  </a:moveTo>
                  <a:lnTo>
                    <a:pt x="0" y="0"/>
                  </a:lnTo>
                  <a:lnTo>
                    <a:pt x="203200" y="609600"/>
                  </a:lnTo>
                  <a:lnTo>
                    <a:pt x="4971856" y="609600"/>
                  </a:lnTo>
                  <a:lnTo>
                    <a:pt x="4768656" y="0"/>
                  </a:lnTo>
                  <a:close/>
                </a:path>
              </a:pathLst>
            </a:custGeom>
            <a:solidFill>
              <a:srgbClr val="975EFF"/>
            </a:solidFill>
          </p:spPr>
        </p:sp>
        <p:sp>
          <p:nvSpPr>
            <p:cNvPr name="TextBox 11" id="11"/>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a:grpSpLocks noChangeAspect="true"/>
          </p:cNvGrpSpPr>
          <p:nvPr/>
        </p:nvGrpSpPr>
        <p:grpSpPr>
          <a:xfrm rot="0">
            <a:off x="11090064" y="0"/>
            <a:ext cx="11959943" cy="10356772"/>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946" t="0" r="-14946" b="0"/>
              </a:stretch>
            </a:blipFill>
          </p:spPr>
        </p:sp>
      </p:grpSp>
      <p:grpSp>
        <p:nvGrpSpPr>
          <p:cNvPr name="Group 5" id="5"/>
          <p:cNvGrpSpPr/>
          <p:nvPr/>
        </p:nvGrpSpPr>
        <p:grpSpPr>
          <a:xfrm rot="-7184632">
            <a:off x="9593417" y="6643816"/>
            <a:ext cx="7674641" cy="1006362"/>
            <a:chOff x="0" y="0"/>
            <a:chExt cx="2916192" cy="382395"/>
          </a:xfrm>
        </p:grpSpPr>
        <p:sp>
          <p:nvSpPr>
            <p:cNvPr name="Freeform 6" id="6"/>
            <p:cNvSpPr/>
            <p:nvPr/>
          </p:nvSpPr>
          <p:spPr>
            <a:xfrm flipH="false" flipV="false" rot="0">
              <a:off x="0" y="0"/>
              <a:ext cx="2916192" cy="382395"/>
            </a:xfrm>
            <a:custGeom>
              <a:avLst/>
              <a:gdLst/>
              <a:ahLst/>
              <a:cxnLst/>
              <a:rect r="r" b="b" t="t" l="l"/>
              <a:pathLst>
                <a:path h="382395" w="2916192">
                  <a:moveTo>
                    <a:pt x="203200" y="0"/>
                  </a:moveTo>
                  <a:lnTo>
                    <a:pt x="2712992" y="0"/>
                  </a:lnTo>
                  <a:lnTo>
                    <a:pt x="2916192" y="382395"/>
                  </a:lnTo>
                  <a:lnTo>
                    <a:pt x="0" y="382395"/>
                  </a:lnTo>
                  <a:lnTo>
                    <a:pt x="203200" y="0"/>
                  </a:lnTo>
                  <a:close/>
                </a:path>
              </a:pathLst>
            </a:custGeom>
            <a:solidFill>
              <a:srgbClr val="000000">
                <a:alpha val="64706"/>
              </a:srgbClr>
            </a:solidFill>
          </p:spPr>
        </p:sp>
        <p:sp>
          <p:nvSpPr>
            <p:cNvPr name="TextBox 7" id="7"/>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3610897">
            <a:off x="9505012" y="1326127"/>
            <a:ext cx="6092499" cy="897232"/>
            <a:chOff x="0" y="0"/>
            <a:chExt cx="2355988" cy="346962"/>
          </a:xfrm>
        </p:grpSpPr>
        <p:sp>
          <p:nvSpPr>
            <p:cNvPr name="Freeform 9" id="9"/>
            <p:cNvSpPr/>
            <p:nvPr/>
          </p:nvSpPr>
          <p:spPr>
            <a:xfrm flipH="false" flipV="false" rot="0">
              <a:off x="0" y="0"/>
              <a:ext cx="2355989" cy="346962"/>
            </a:xfrm>
            <a:custGeom>
              <a:avLst/>
              <a:gdLst/>
              <a:ahLst/>
              <a:cxnLst/>
              <a:rect r="r" b="b" t="t" l="l"/>
              <a:pathLst>
                <a:path h="346962" w="2355989">
                  <a:moveTo>
                    <a:pt x="203200" y="0"/>
                  </a:moveTo>
                  <a:lnTo>
                    <a:pt x="2152789" y="0"/>
                  </a:lnTo>
                  <a:lnTo>
                    <a:pt x="2355989" y="346962"/>
                  </a:lnTo>
                  <a:lnTo>
                    <a:pt x="0" y="346962"/>
                  </a:lnTo>
                  <a:lnTo>
                    <a:pt x="203200" y="0"/>
                  </a:lnTo>
                  <a:close/>
                </a:path>
              </a:pathLst>
            </a:custGeom>
            <a:solidFill>
              <a:srgbClr val="FFBA6B"/>
            </a:solidFill>
          </p:spPr>
        </p:sp>
        <p:sp>
          <p:nvSpPr>
            <p:cNvPr name="TextBox 10" id="10"/>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7184632">
            <a:off x="9821995" y="8179653"/>
            <a:ext cx="5612167" cy="725953"/>
            <a:chOff x="0" y="0"/>
            <a:chExt cx="2956203" cy="382395"/>
          </a:xfrm>
        </p:grpSpPr>
        <p:sp>
          <p:nvSpPr>
            <p:cNvPr name="Freeform 12" id="12"/>
            <p:cNvSpPr/>
            <p:nvPr/>
          </p:nvSpPr>
          <p:spPr>
            <a:xfrm flipH="false" flipV="false" rot="0">
              <a:off x="0" y="0"/>
              <a:ext cx="2956203" cy="382395"/>
            </a:xfrm>
            <a:custGeom>
              <a:avLst/>
              <a:gdLst/>
              <a:ahLst/>
              <a:cxnLst/>
              <a:rect r="r" b="b" t="t" l="l"/>
              <a:pathLst>
                <a:path h="382395" w="2956203">
                  <a:moveTo>
                    <a:pt x="203200" y="0"/>
                  </a:moveTo>
                  <a:lnTo>
                    <a:pt x="2753003" y="0"/>
                  </a:lnTo>
                  <a:lnTo>
                    <a:pt x="2956203" y="382395"/>
                  </a:lnTo>
                  <a:lnTo>
                    <a:pt x="0" y="382395"/>
                  </a:lnTo>
                  <a:lnTo>
                    <a:pt x="203200" y="0"/>
                  </a:lnTo>
                  <a:close/>
                </a:path>
              </a:pathLst>
            </a:custGeom>
            <a:solidFill>
              <a:srgbClr val="FFBA6B"/>
            </a:solidFill>
          </p:spPr>
        </p:sp>
        <p:sp>
          <p:nvSpPr>
            <p:cNvPr name="TextBox 13" id="13"/>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489773" y="-403462"/>
            <a:ext cx="1307882" cy="1163560"/>
            <a:chOff x="0" y="0"/>
            <a:chExt cx="411202" cy="365827"/>
          </a:xfrm>
        </p:grpSpPr>
        <p:sp>
          <p:nvSpPr>
            <p:cNvPr name="Freeform 15" id="15"/>
            <p:cNvSpPr/>
            <p:nvPr/>
          </p:nvSpPr>
          <p:spPr>
            <a:xfrm flipH="false" flipV="false" rot="0">
              <a:off x="0" y="0"/>
              <a:ext cx="411202" cy="365827"/>
            </a:xfrm>
            <a:custGeom>
              <a:avLst/>
              <a:gdLst/>
              <a:ahLst/>
              <a:cxnLst/>
              <a:rect r="r" b="b" t="t" l="l"/>
              <a:pathLst>
                <a:path h="365827" w="411202">
                  <a:moveTo>
                    <a:pt x="203200" y="0"/>
                  </a:moveTo>
                  <a:lnTo>
                    <a:pt x="411202" y="0"/>
                  </a:lnTo>
                  <a:lnTo>
                    <a:pt x="208002" y="365827"/>
                  </a:lnTo>
                  <a:lnTo>
                    <a:pt x="0" y="365827"/>
                  </a:lnTo>
                  <a:lnTo>
                    <a:pt x="203200" y="0"/>
                  </a:lnTo>
                  <a:close/>
                </a:path>
              </a:pathLst>
            </a:custGeom>
            <a:solidFill>
              <a:srgbClr val="FFBA6B"/>
            </a:solidFill>
          </p:spPr>
        </p:sp>
        <p:sp>
          <p:nvSpPr>
            <p:cNvPr name="TextBox 16" id="1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857805" y="-403462"/>
            <a:ext cx="2051151" cy="1824811"/>
            <a:chOff x="0" y="0"/>
            <a:chExt cx="411202" cy="365827"/>
          </a:xfrm>
        </p:grpSpPr>
        <p:sp>
          <p:nvSpPr>
            <p:cNvPr name="Freeform 18" id="18"/>
            <p:cNvSpPr/>
            <p:nvPr/>
          </p:nvSpPr>
          <p:spPr>
            <a:xfrm flipH="false" flipV="false" rot="0">
              <a:off x="0" y="0"/>
              <a:ext cx="411202" cy="365827"/>
            </a:xfrm>
            <a:custGeom>
              <a:avLst/>
              <a:gdLst/>
              <a:ahLst/>
              <a:cxnLst/>
              <a:rect r="r" b="b" t="t" l="l"/>
              <a:pathLst>
                <a:path h="365827" w="411202">
                  <a:moveTo>
                    <a:pt x="203200" y="0"/>
                  </a:moveTo>
                  <a:lnTo>
                    <a:pt x="411202" y="0"/>
                  </a:lnTo>
                  <a:lnTo>
                    <a:pt x="208002" y="365827"/>
                  </a:lnTo>
                  <a:lnTo>
                    <a:pt x="0" y="365827"/>
                  </a:lnTo>
                  <a:lnTo>
                    <a:pt x="203200" y="0"/>
                  </a:lnTo>
                  <a:close/>
                </a:path>
              </a:pathLst>
            </a:custGeom>
            <a:solidFill>
              <a:srgbClr val="975EFF"/>
            </a:solidFill>
          </p:spPr>
        </p:sp>
        <p:sp>
          <p:nvSpPr>
            <p:cNvPr name="TextBox 19" id="1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26403" y="8268456"/>
            <a:ext cx="8005582" cy="725953"/>
            <a:chOff x="0" y="0"/>
            <a:chExt cx="4216932" cy="382395"/>
          </a:xfrm>
        </p:grpSpPr>
        <p:sp>
          <p:nvSpPr>
            <p:cNvPr name="Freeform 21" id="21"/>
            <p:cNvSpPr/>
            <p:nvPr/>
          </p:nvSpPr>
          <p:spPr>
            <a:xfrm flipH="false" flipV="false" rot="0">
              <a:off x="0" y="0"/>
              <a:ext cx="4216932" cy="382395"/>
            </a:xfrm>
            <a:custGeom>
              <a:avLst/>
              <a:gdLst/>
              <a:ahLst/>
              <a:cxnLst/>
              <a:rect r="r" b="b" t="t" l="l"/>
              <a:pathLst>
                <a:path h="382395" w="4216932">
                  <a:moveTo>
                    <a:pt x="203200" y="0"/>
                  </a:moveTo>
                  <a:lnTo>
                    <a:pt x="4013732" y="0"/>
                  </a:lnTo>
                  <a:lnTo>
                    <a:pt x="4216932" y="382395"/>
                  </a:lnTo>
                  <a:lnTo>
                    <a:pt x="0" y="382395"/>
                  </a:lnTo>
                  <a:lnTo>
                    <a:pt x="203200" y="0"/>
                  </a:lnTo>
                  <a:close/>
                </a:path>
              </a:pathLst>
            </a:custGeom>
            <a:solidFill>
              <a:srgbClr val="FFBA6B"/>
            </a:solidFill>
          </p:spPr>
        </p:sp>
        <p:sp>
          <p:nvSpPr>
            <p:cNvPr name="TextBox 22" id="22"/>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7184632">
            <a:off x="11253463" y="9799675"/>
            <a:ext cx="3185382" cy="499373"/>
            <a:chOff x="0" y="0"/>
            <a:chExt cx="2439210" cy="382395"/>
          </a:xfrm>
        </p:grpSpPr>
        <p:sp>
          <p:nvSpPr>
            <p:cNvPr name="Freeform 24" id="24"/>
            <p:cNvSpPr/>
            <p:nvPr/>
          </p:nvSpPr>
          <p:spPr>
            <a:xfrm flipH="false" flipV="false" rot="0">
              <a:off x="0" y="0"/>
              <a:ext cx="2439209" cy="382395"/>
            </a:xfrm>
            <a:custGeom>
              <a:avLst/>
              <a:gdLst/>
              <a:ahLst/>
              <a:cxnLst/>
              <a:rect r="r" b="b" t="t" l="l"/>
              <a:pathLst>
                <a:path h="382395" w="2439209">
                  <a:moveTo>
                    <a:pt x="203200" y="0"/>
                  </a:moveTo>
                  <a:lnTo>
                    <a:pt x="2236009" y="0"/>
                  </a:lnTo>
                  <a:lnTo>
                    <a:pt x="2439209" y="382395"/>
                  </a:lnTo>
                  <a:lnTo>
                    <a:pt x="0" y="382395"/>
                  </a:lnTo>
                  <a:lnTo>
                    <a:pt x="203200" y="0"/>
                  </a:lnTo>
                  <a:close/>
                </a:path>
              </a:pathLst>
            </a:custGeom>
            <a:solidFill>
              <a:srgbClr val="975EFF"/>
            </a:solidFill>
          </p:spPr>
        </p:sp>
        <p:sp>
          <p:nvSpPr>
            <p:cNvPr name="TextBox 25" id="25"/>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1576456" y="9621595"/>
            <a:ext cx="1520927" cy="1330811"/>
            <a:chOff x="0" y="0"/>
            <a:chExt cx="812800" cy="711200"/>
          </a:xfrm>
        </p:grpSpPr>
        <p:sp>
          <p:nvSpPr>
            <p:cNvPr name="Freeform 27" id="2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8" id="28"/>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676738" y="1469209"/>
            <a:ext cx="4813533" cy="472299"/>
          </a:xfrm>
          <a:prstGeom prst="rect">
            <a:avLst/>
          </a:prstGeom>
        </p:spPr>
        <p:txBody>
          <a:bodyPr anchor="t" rtlCol="false" tIns="0" lIns="0" bIns="0" rIns="0">
            <a:spAutoFit/>
          </a:bodyPr>
          <a:lstStyle/>
          <a:p>
            <a:pPr>
              <a:lnSpc>
                <a:spcPts val="3892"/>
              </a:lnSpc>
              <a:spcBef>
                <a:spcPct val="0"/>
              </a:spcBef>
            </a:pPr>
            <a:r>
              <a:rPr lang="en-US" sz="2780">
                <a:solidFill>
                  <a:srgbClr val="000000"/>
                </a:solidFill>
                <a:latin typeface="Fira Code"/>
              </a:rPr>
              <a:t>Company Name and Logo</a:t>
            </a:r>
          </a:p>
        </p:txBody>
      </p:sp>
      <p:sp>
        <p:nvSpPr>
          <p:cNvPr name="TextBox 30" id="30"/>
          <p:cNvSpPr txBox="true"/>
          <p:nvPr/>
        </p:nvSpPr>
        <p:spPr>
          <a:xfrm rot="0">
            <a:off x="878811" y="3143139"/>
            <a:ext cx="8828040" cy="1792192"/>
          </a:xfrm>
          <a:prstGeom prst="rect">
            <a:avLst/>
          </a:prstGeom>
        </p:spPr>
        <p:txBody>
          <a:bodyPr anchor="t" rtlCol="false" tIns="0" lIns="0" bIns="0" rIns="0">
            <a:spAutoFit/>
          </a:bodyPr>
          <a:lstStyle/>
          <a:p>
            <a:pPr>
              <a:lnSpc>
                <a:spcPts val="14617"/>
              </a:lnSpc>
              <a:spcBef>
                <a:spcPct val="0"/>
              </a:spcBef>
            </a:pPr>
            <a:r>
              <a:rPr lang="en-US" sz="10441">
                <a:solidFill>
                  <a:srgbClr val="000000"/>
                </a:solidFill>
                <a:latin typeface="Raleway"/>
              </a:rPr>
              <a:t>T</a:t>
            </a:r>
            <a:r>
              <a:rPr lang="en-US" sz="10441">
                <a:solidFill>
                  <a:srgbClr val="000000"/>
                </a:solidFill>
                <a:latin typeface="Raleway"/>
              </a:rPr>
              <a:t>hank you</a:t>
            </a:r>
          </a:p>
        </p:txBody>
      </p:sp>
      <p:sp>
        <p:nvSpPr>
          <p:cNvPr name="TextBox 31" id="31"/>
          <p:cNvSpPr txBox="true"/>
          <p:nvPr/>
        </p:nvSpPr>
        <p:spPr>
          <a:xfrm rot="0">
            <a:off x="878811" y="4954556"/>
            <a:ext cx="9139334" cy="730146"/>
          </a:xfrm>
          <a:prstGeom prst="rect">
            <a:avLst/>
          </a:prstGeom>
        </p:spPr>
        <p:txBody>
          <a:bodyPr anchor="t" rtlCol="false" tIns="0" lIns="0" bIns="0" rIns="0">
            <a:spAutoFit/>
          </a:bodyPr>
          <a:lstStyle/>
          <a:p>
            <a:pPr>
              <a:lnSpc>
                <a:spcPts val="5955"/>
              </a:lnSpc>
              <a:spcBef>
                <a:spcPct val="0"/>
              </a:spcBef>
            </a:pPr>
            <a:r>
              <a:rPr lang="en-US" sz="4254">
                <a:solidFill>
                  <a:srgbClr val="000000"/>
                </a:solidFill>
                <a:latin typeface="Lato"/>
              </a:rPr>
              <a:t>for your attention</a:t>
            </a:r>
          </a:p>
        </p:txBody>
      </p:sp>
      <p:sp>
        <p:nvSpPr>
          <p:cNvPr name="TextBox 32" id="32"/>
          <p:cNvSpPr txBox="true"/>
          <p:nvPr/>
        </p:nvSpPr>
        <p:spPr>
          <a:xfrm rot="0">
            <a:off x="878811" y="8370467"/>
            <a:ext cx="4709056" cy="464900"/>
          </a:xfrm>
          <a:prstGeom prst="rect">
            <a:avLst/>
          </a:prstGeom>
        </p:spPr>
        <p:txBody>
          <a:bodyPr anchor="t" rtlCol="false" tIns="0" lIns="0" bIns="0" rIns="0">
            <a:spAutoFit/>
          </a:bodyPr>
          <a:lstStyle/>
          <a:p>
            <a:pPr>
              <a:lnSpc>
                <a:spcPts val="3775"/>
              </a:lnSpc>
              <a:spcBef>
                <a:spcPct val="0"/>
              </a:spcBef>
            </a:pPr>
            <a:r>
              <a:rPr lang="en-US" sz="2696">
                <a:solidFill>
                  <a:srgbClr val="000000"/>
                </a:solidFill>
                <a:latin typeface="Fira Code"/>
              </a:rPr>
              <a:t>www.YourCompany.com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47173" y="7663961"/>
            <a:ext cx="9191173" cy="2623039"/>
            <a:chOff x="0" y="0"/>
            <a:chExt cx="12254897" cy="3497385"/>
          </a:xfrm>
        </p:grpSpPr>
        <p:pic>
          <p:nvPicPr>
            <p:cNvPr name="Picture 4" id="4"/>
            <p:cNvPicPr>
              <a:picLocks noChangeAspect="true"/>
            </p:cNvPicPr>
            <p:nvPr/>
          </p:nvPicPr>
          <p:blipFill>
            <a:blip r:embed="rId4"/>
            <a:srcRect l="0" t="31963" r="0" b="25282"/>
            <a:stretch>
              <a:fillRect/>
            </a:stretch>
          </p:blipFill>
          <p:spPr>
            <a:xfrm flipH="false" flipV="false">
              <a:off x="0" y="0"/>
              <a:ext cx="12254897" cy="3497385"/>
            </a:xfrm>
            <a:prstGeom prst="rect">
              <a:avLst/>
            </a:prstGeom>
          </p:spPr>
        </p:pic>
      </p:grpSp>
      <p:grpSp>
        <p:nvGrpSpPr>
          <p:cNvPr name="Group 5" id="5"/>
          <p:cNvGrpSpPr/>
          <p:nvPr/>
        </p:nvGrpSpPr>
        <p:grpSpPr>
          <a:xfrm rot="0">
            <a:off x="9144000" y="7663961"/>
            <a:ext cx="9144000" cy="2623039"/>
            <a:chOff x="0" y="0"/>
            <a:chExt cx="2408296" cy="690841"/>
          </a:xfrm>
        </p:grpSpPr>
        <p:sp>
          <p:nvSpPr>
            <p:cNvPr name="Freeform 6" id="6"/>
            <p:cNvSpPr/>
            <p:nvPr/>
          </p:nvSpPr>
          <p:spPr>
            <a:xfrm flipH="false" flipV="false" rot="0">
              <a:off x="0" y="0"/>
              <a:ext cx="2408296" cy="690841"/>
            </a:xfrm>
            <a:custGeom>
              <a:avLst/>
              <a:gdLst/>
              <a:ahLst/>
              <a:cxnLst/>
              <a:rect r="r" b="b" t="t" l="l"/>
              <a:pathLst>
                <a:path h="690841" w="2408296">
                  <a:moveTo>
                    <a:pt x="0" y="0"/>
                  </a:moveTo>
                  <a:lnTo>
                    <a:pt x="2408296" y="0"/>
                  </a:lnTo>
                  <a:lnTo>
                    <a:pt x="2408296" y="690841"/>
                  </a:lnTo>
                  <a:lnTo>
                    <a:pt x="0" y="690841"/>
                  </a:lnTo>
                  <a:close/>
                </a:path>
              </a:pathLst>
            </a:custGeom>
            <a:solidFill>
              <a:srgbClr val="FFBA6B"/>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8458205" y="5958275"/>
            <a:ext cx="1371591" cy="1371591"/>
            <a:chOff x="0" y="0"/>
            <a:chExt cx="812800" cy="812800"/>
          </a:xfrm>
        </p:grpSpPr>
        <p:sp>
          <p:nvSpPr>
            <p:cNvPr name="Freeform 9" id="9"/>
            <p:cNvSpPr/>
            <p:nvPr/>
          </p:nvSpPr>
          <p:spPr>
            <a:xfrm flipH="false" flipV="false" rot="0">
              <a:off x="1813" y="0"/>
              <a:ext cx="809173" cy="812800"/>
            </a:xfrm>
            <a:custGeom>
              <a:avLst/>
              <a:gdLst/>
              <a:ahLst/>
              <a:cxnLst/>
              <a:rect r="r" b="b" t="t" l="l"/>
              <a:pathLst>
                <a:path h="812800" w="809173">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975EFF"/>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8714061" y="6214132"/>
            <a:ext cx="859878" cy="859878"/>
          </a:xfrm>
          <a:custGeom>
            <a:avLst/>
            <a:gdLst/>
            <a:ahLst/>
            <a:cxnLst/>
            <a:rect r="r" b="b" t="t" l="l"/>
            <a:pathLst>
              <a:path h="859878" w="859878">
                <a:moveTo>
                  <a:pt x="0" y="0"/>
                </a:moveTo>
                <a:lnTo>
                  <a:pt x="859878" y="0"/>
                </a:lnTo>
                <a:lnTo>
                  <a:pt x="859878" y="859878"/>
                </a:lnTo>
                <a:lnTo>
                  <a:pt x="0" y="8598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0">
            <a:off x="10432111" y="8108561"/>
            <a:ext cx="6827189" cy="1733550"/>
          </a:xfrm>
          <a:prstGeom prst="rect">
            <a:avLst/>
          </a:prstGeom>
        </p:spPr>
        <p:txBody>
          <a:bodyPr anchor="t" rtlCol="false" tIns="0" lIns="0" bIns="0" rIns="0">
            <a:spAutoFit/>
          </a:bodyPr>
          <a:lstStyle/>
          <a:p>
            <a:pPr algn="ctr">
              <a:lnSpc>
                <a:spcPts val="6875"/>
              </a:lnSpc>
            </a:pPr>
            <a:r>
              <a:rPr lang="en-US" sz="5729">
                <a:solidFill>
                  <a:srgbClr val="000000"/>
                </a:solidFill>
                <a:latin typeface="Fira Code"/>
              </a:rPr>
              <a:t>Cybersecurity Training</a:t>
            </a:r>
          </a:p>
        </p:txBody>
      </p:sp>
      <p:sp>
        <p:nvSpPr>
          <p:cNvPr name="TextBox 13" id="13"/>
          <p:cNvSpPr txBox="true"/>
          <p:nvPr/>
        </p:nvSpPr>
        <p:spPr>
          <a:xfrm rot="0">
            <a:off x="2553064" y="4116719"/>
            <a:ext cx="14041750" cy="1251006"/>
          </a:xfrm>
          <a:prstGeom prst="rect">
            <a:avLst/>
          </a:prstGeom>
        </p:spPr>
        <p:txBody>
          <a:bodyPr anchor="t" rtlCol="false" tIns="0" lIns="0" bIns="0" rIns="0">
            <a:spAutoFit/>
          </a:bodyPr>
          <a:lstStyle/>
          <a:p>
            <a:pPr algn="ctr">
              <a:lnSpc>
                <a:spcPts val="10270"/>
              </a:lnSpc>
            </a:pPr>
            <a:r>
              <a:rPr lang="en-US" sz="7336">
                <a:solidFill>
                  <a:srgbClr val="000000"/>
                </a:solidFill>
                <a:latin typeface="Lato"/>
              </a:rPr>
              <a:t>Importance of this training session</a:t>
            </a:r>
          </a:p>
        </p:txBody>
      </p:sp>
      <p:sp>
        <p:nvSpPr>
          <p:cNvPr name="TextBox 14" id="14"/>
          <p:cNvSpPr txBox="true"/>
          <p:nvPr/>
        </p:nvSpPr>
        <p:spPr>
          <a:xfrm rot="0">
            <a:off x="2773136" y="1467441"/>
            <a:ext cx="12927920" cy="1409700"/>
          </a:xfrm>
          <a:prstGeom prst="rect">
            <a:avLst/>
          </a:prstGeom>
        </p:spPr>
        <p:txBody>
          <a:bodyPr anchor="t" rtlCol="false" tIns="0" lIns="0" bIns="0" rIns="0">
            <a:spAutoFit/>
          </a:bodyPr>
          <a:lstStyle/>
          <a:p>
            <a:pPr algn="ctr">
              <a:lnSpc>
                <a:spcPts val="11051"/>
              </a:lnSpc>
            </a:pPr>
            <a:r>
              <a:rPr lang="en-US" sz="9209">
                <a:solidFill>
                  <a:srgbClr val="000000"/>
                </a:solidFill>
                <a:latin typeface="Raleway"/>
              </a:rPr>
              <a:t>Introduction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1028700" y="2458825"/>
            <a:ext cx="7758395" cy="2279029"/>
          </a:xfrm>
          <a:custGeom>
            <a:avLst/>
            <a:gdLst/>
            <a:ahLst/>
            <a:cxnLst/>
            <a:rect r="r" b="b" t="t" l="l"/>
            <a:pathLst>
              <a:path h="2279029" w="7758395">
                <a:moveTo>
                  <a:pt x="0" y="0"/>
                </a:moveTo>
                <a:lnTo>
                  <a:pt x="7758395" y="0"/>
                </a:lnTo>
                <a:lnTo>
                  <a:pt x="7758395" y="2279029"/>
                </a:lnTo>
                <a:lnTo>
                  <a:pt x="0" y="22790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4857119"/>
            <a:ext cx="7758395" cy="2279029"/>
          </a:xfrm>
          <a:custGeom>
            <a:avLst/>
            <a:gdLst/>
            <a:ahLst/>
            <a:cxnLst/>
            <a:rect r="r" b="b" t="t" l="l"/>
            <a:pathLst>
              <a:path h="2279029" w="7758395">
                <a:moveTo>
                  <a:pt x="0" y="0"/>
                </a:moveTo>
                <a:lnTo>
                  <a:pt x="7758395" y="0"/>
                </a:lnTo>
                <a:lnTo>
                  <a:pt x="7758395" y="2279028"/>
                </a:lnTo>
                <a:lnTo>
                  <a:pt x="0" y="2279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7256745"/>
            <a:ext cx="7758395" cy="2279029"/>
          </a:xfrm>
          <a:custGeom>
            <a:avLst/>
            <a:gdLst/>
            <a:ahLst/>
            <a:cxnLst/>
            <a:rect r="r" b="b" t="t" l="l"/>
            <a:pathLst>
              <a:path h="2279029" w="7758395">
                <a:moveTo>
                  <a:pt x="0" y="0"/>
                </a:moveTo>
                <a:lnTo>
                  <a:pt x="7758395" y="0"/>
                </a:lnTo>
                <a:lnTo>
                  <a:pt x="7758395" y="2279028"/>
                </a:lnTo>
                <a:lnTo>
                  <a:pt x="0" y="2279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0010799" y="2458825"/>
            <a:ext cx="7758395" cy="2279029"/>
          </a:xfrm>
          <a:custGeom>
            <a:avLst/>
            <a:gdLst/>
            <a:ahLst/>
            <a:cxnLst/>
            <a:rect r="r" b="b" t="t" l="l"/>
            <a:pathLst>
              <a:path h="2279029" w="7758395">
                <a:moveTo>
                  <a:pt x="0" y="0"/>
                </a:moveTo>
                <a:lnTo>
                  <a:pt x="7758395" y="0"/>
                </a:lnTo>
                <a:lnTo>
                  <a:pt x="7758395" y="2279029"/>
                </a:lnTo>
                <a:lnTo>
                  <a:pt x="0" y="227902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0010799" y="4857785"/>
            <a:ext cx="7758395" cy="2279029"/>
          </a:xfrm>
          <a:custGeom>
            <a:avLst/>
            <a:gdLst/>
            <a:ahLst/>
            <a:cxnLst/>
            <a:rect r="r" b="b" t="t" l="l"/>
            <a:pathLst>
              <a:path h="2279029" w="7758395">
                <a:moveTo>
                  <a:pt x="0" y="0"/>
                </a:moveTo>
                <a:lnTo>
                  <a:pt x="7758395" y="0"/>
                </a:lnTo>
                <a:lnTo>
                  <a:pt x="7758395" y="2279028"/>
                </a:lnTo>
                <a:lnTo>
                  <a:pt x="0" y="2279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8" id="8"/>
          <p:cNvSpPr/>
          <p:nvPr/>
        </p:nvSpPr>
        <p:spPr>
          <a:xfrm flipH="false" flipV="false" rot="0">
            <a:off x="10010799" y="7256745"/>
            <a:ext cx="7758395" cy="2279029"/>
          </a:xfrm>
          <a:custGeom>
            <a:avLst/>
            <a:gdLst/>
            <a:ahLst/>
            <a:cxnLst/>
            <a:rect r="r" b="b" t="t" l="l"/>
            <a:pathLst>
              <a:path h="2279029" w="7758395">
                <a:moveTo>
                  <a:pt x="0" y="0"/>
                </a:moveTo>
                <a:lnTo>
                  <a:pt x="7758395" y="0"/>
                </a:lnTo>
                <a:lnTo>
                  <a:pt x="7758395" y="2279028"/>
                </a:lnTo>
                <a:lnTo>
                  <a:pt x="0" y="227902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389177" y="2892845"/>
            <a:ext cx="940659" cy="940659"/>
          </a:xfrm>
          <a:custGeom>
            <a:avLst/>
            <a:gdLst/>
            <a:ahLst/>
            <a:cxnLst/>
            <a:rect r="r" b="b" t="t" l="l"/>
            <a:pathLst>
              <a:path h="940659" w="940659">
                <a:moveTo>
                  <a:pt x="0" y="0"/>
                </a:moveTo>
                <a:lnTo>
                  <a:pt x="940659" y="0"/>
                </a:lnTo>
                <a:lnTo>
                  <a:pt x="940659" y="940659"/>
                </a:lnTo>
                <a:lnTo>
                  <a:pt x="0" y="94065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10" id="10"/>
          <p:cNvSpPr/>
          <p:nvPr/>
        </p:nvSpPr>
        <p:spPr>
          <a:xfrm flipH="false" flipV="false" rot="0">
            <a:off x="1201586" y="5339378"/>
            <a:ext cx="1291833" cy="788018"/>
          </a:xfrm>
          <a:custGeom>
            <a:avLst/>
            <a:gdLst/>
            <a:ahLst/>
            <a:cxnLst/>
            <a:rect r="r" b="b" t="t" l="l"/>
            <a:pathLst>
              <a:path h="788018" w="1291833">
                <a:moveTo>
                  <a:pt x="0" y="0"/>
                </a:moveTo>
                <a:lnTo>
                  <a:pt x="1291833" y="0"/>
                </a:lnTo>
                <a:lnTo>
                  <a:pt x="1291833" y="788018"/>
                </a:lnTo>
                <a:lnTo>
                  <a:pt x="0" y="7880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1" id="11"/>
          <p:cNvSpPr/>
          <p:nvPr/>
        </p:nvSpPr>
        <p:spPr>
          <a:xfrm flipH="false" flipV="false" rot="0">
            <a:off x="10360064" y="2829797"/>
            <a:ext cx="1066755" cy="1066755"/>
          </a:xfrm>
          <a:custGeom>
            <a:avLst/>
            <a:gdLst/>
            <a:ahLst/>
            <a:cxnLst/>
            <a:rect r="r" b="b" t="t" l="l"/>
            <a:pathLst>
              <a:path h="1066755" w="1066755">
                <a:moveTo>
                  <a:pt x="0" y="0"/>
                </a:moveTo>
                <a:lnTo>
                  <a:pt x="1066756" y="0"/>
                </a:lnTo>
                <a:lnTo>
                  <a:pt x="1066756" y="1066756"/>
                </a:lnTo>
                <a:lnTo>
                  <a:pt x="0" y="106675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0360064" y="5250066"/>
            <a:ext cx="1036042" cy="1017911"/>
          </a:xfrm>
          <a:custGeom>
            <a:avLst/>
            <a:gdLst/>
            <a:ahLst/>
            <a:cxnLst/>
            <a:rect r="r" b="b" t="t" l="l"/>
            <a:pathLst>
              <a:path h="1017911" w="1036042">
                <a:moveTo>
                  <a:pt x="0" y="0"/>
                </a:moveTo>
                <a:lnTo>
                  <a:pt x="1036042" y="0"/>
                </a:lnTo>
                <a:lnTo>
                  <a:pt x="1036042" y="1017911"/>
                </a:lnTo>
                <a:lnTo>
                  <a:pt x="0" y="1017911"/>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3" id="13"/>
          <p:cNvSpPr/>
          <p:nvPr/>
        </p:nvSpPr>
        <p:spPr>
          <a:xfrm flipH="false" flipV="false" rot="0">
            <a:off x="1293494" y="7601717"/>
            <a:ext cx="1036342" cy="1036342"/>
          </a:xfrm>
          <a:custGeom>
            <a:avLst/>
            <a:gdLst/>
            <a:ahLst/>
            <a:cxnLst/>
            <a:rect r="r" b="b" t="t" l="l"/>
            <a:pathLst>
              <a:path h="1036342" w="1036342">
                <a:moveTo>
                  <a:pt x="0" y="0"/>
                </a:moveTo>
                <a:lnTo>
                  <a:pt x="1036342" y="0"/>
                </a:lnTo>
                <a:lnTo>
                  <a:pt x="1036342" y="1036343"/>
                </a:lnTo>
                <a:lnTo>
                  <a:pt x="0" y="1036343"/>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4" id="14"/>
          <p:cNvSpPr/>
          <p:nvPr/>
        </p:nvSpPr>
        <p:spPr>
          <a:xfrm flipH="false" flipV="false" rot="0">
            <a:off x="10244565" y="7643322"/>
            <a:ext cx="1125587" cy="994737"/>
          </a:xfrm>
          <a:custGeom>
            <a:avLst/>
            <a:gdLst/>
            <a:ahLst/>
            <a:cxnLst/>
            <a:rect r="r" b="b" t="t" l="l"/>
            <a:pathLst>
              <a:path h="994737" w="1125587">
                <a:moveTo>
                  <a:pt x="0" y="0"/>
                </a:moveTo>
                <a:lnTo>
                  <a:pt x="1125587" y="0"/>
                </a:lnTo>
                <a:lnTo>
                  <a:pt x="1125587" y="994738"/>
                </a:lnTo>
                <a:lnTo>
                  <a:pt x="0" y="994738"/>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5" id="15"/>
          <p:cNvSpPr txBox="true"/>
          <p:nvPr/>
        </p:nvSpPr>
        <p:spPr>
          <a:xfrm rot="0">
            <a:off x="3366902" y="1219327"/>
            <a:ext cx="11554195" cy="838200"/>
          </a:xfrm>
          <a:prstGeom prst="rect">
            <a:avLst/>
          </a:prstGeom>
        </p:spPr>
        <p:txBody>
          <a:bodyPr anchor="t" rtlCol="false" tIns="0" lIns="0" bIns="0" rIns="0">
            <a:spAutoFit/>
          </a:bodyPr>
          <a:lstStyle/>
          <a:p>
            <a:pPr algn="ctr">
              <a:lnSpc>
                <a:spcPts val="6671"/>
              </a:lnSpc>
            </a:pPr>
            <a:r>
              <a:rPr lang="en-US" sz="5559">
                <a:solidFill>
                  <a:srgbClr val="000000"/>
                </a:solidFill>
                <a:latin typeface="Raleway"/>
              </a:rPr>
              <a:t>Course Overview</a:t>
            </a:r>
          </a:p>
        </p:txBody>
      </p:sp>
      <p:sp>
        <p:nvSpPr>
          <p:cNvPr name="TextBox 16" id="16"/>
          <p:cNvSpPr txBox="true"/>
          <p:nvPr/>
        </p:nvSpPr>
        <p:spPr>
          <a:xfrm rot="0">
            <a:off x="3278219" y="2933610"/>
            <a:ext cx="4626352" cy="476250"/>
          </a:xfrm>
          <a:prstGeom prst="rect">
            <a:avLst/>
          </a:prstGeom>
        </p:spPr>
        <p:txBody>
          <a:bodyPr anchor="t" rtlCol="false" tIns="0" lIns="0" bIns="0" rIns="0">
            <a:spAutoFit/>
          </a:bodyPr>
          <a:lstStyle/>
          <a:p>
            <a:pPr>
              <a:lnSpc>
                <a:spcPts val="3709"/>
              </a:lnSpc>
            </a:pPr>
            <a:r>
              <a:rPr lang="en-US" sz="3091">
                <a:solidFill>
                  <a:srgbClr val="000000"/>
                </a:solidFill>
                <a:latin typeface="Lato"/>
              </a:rPr>
              <a:t>Basic Concepts</a:t>
            </a:r>
          </a:p>
        </p:txBody>
      </p:sp>
      <p:sp>
        <p:nvSpPr>
          <p:cNvPr name="TextBox 17" id="17"/>
          <p:cNvSpPr txBox="true"/>
          <p:nvPr/>
        </p:nvSpPr>
        <p:spPr>
          <a:xfrm rot="0">
            <a:off x="3278219" y="5565017"/>
            <a:ext cx="5034603" cy="476250"/>
          </a:xfrm>
          <a:prstGeom prst="rect">
            <a:avLst/>
          </a:prstGeom>
        </p:spPr>
        <p:txBody>
          <a:bodyPr anchor="t" rtlCol="false" tIns="0" lIns="0" bIns="0" rIns="0">
            <a:spAutoFit/>
          </a:bodyPr>
          <a:lstStyle/>
          <a:p>
            <a:pPr>
              <a:lnSpc>
                <a:spcPts val="3709"/>
              </a:lnSpc>
            </a:pPr>
            <a:r>
              <a:rPr lang="en-US" sz="3091">
                <a:solidFill>
                  <a:srgbClr val="000000"/>
                </a:solidFill>
                <a:latin typeface="Lato"/>
              </a:rPr>
              <a:t>Social Engineering</a:t>
            </a:r>
          </a:p>
        </p:txBody>
      </p:sp>
      <p:sp>
        <p:nvSpPr>
          <p:cNvPr name="TextBox 18" id="18"/>
          <p:cNvSpPr txBox="true"/>
          <p:nvPr/>
        </p:nvSpPr>
        <p:spPr>
          <a:xfrm rot="0">
            <a:off x="3278219" y="8006983"/>
            <a:ext cx="5034603" cy="942975"/>
          </a:xfrm>
          <a:prstGeom prst="rect">
            <a:avLst/>
          </a:prstGeom>
        </p:spPr>
        <p:txBody>
          <a:bodyPr anchor="t" rtlCol="false" tIns="0" lIns="0" bIns="0" rIns="0">
            <a:spAutoFit/>
          </a:bodyPr>
          <a:lstStyle/>
          <a:p>
            <a:pPr>
              <a:lnSpc>
                <a:spcPts val="3709"/>
              </a:lnSpc>
            </a:pPr>
            <a:r>
              <a:rPr lang="en-US" sz="3091">
                <a:solidFill>
                  <a:srgbClr val="000000"/>
                </a:solidFill>
                <a:latin typeface="Lato"/>
              </a:rPr>
              <a:t>M</a:t>
            </a:r>
            <a:r>
              <a:rPr lang="en-US" sz="3091">
                <a:solidFill>
                  <a:srgbClr val="000000"/>
                </a:solidFill>
                <a:latin typeface="Lato"/>
              </a:rPr>
              <a:t>obile Device Security </a:t>
            </a:r>
          </a:p>
          <a:p>
            <a:pPr>
              <a:lnSpc>
                <a:spcPts val="3709"/>
              </a:lnSpc>
            </a:pPr>
          </a:p>
        </p:txBody>
      </p:sp>
      <p:sp>
        <p:nvSpPr>
          <p:cNvPr name="TextBox 19" id="19"/>
          <p:cNvSpPr txBox="true"/>
          <p:nvPr/>
        </p:nvSpPr>
        <p:spPr>
          <a:xfrm rot="0">
            <a:off x="12269683" y="3118485"/>
            <a:ext cx="4771758" cy="476250"/>
          </a:xfrm>
          <a:prstGeom prst="rect">
            <a:avLst/>
          </a:prstGeom>
        </p:spPr>
        <p:txBody>
          <a:bodyPr anchor="t" rtlCol="false" tIns="0" lIns="0" bIns="0" rIns="0">
            <a:spAutoFit/>
          </a:bodyPr>
          <a:lstStyle/>
          <a:p>
            <a:pPr>
              <a:lnSpc>
                <a:spcPts val="3709"/>
              </a:lnSpc>
            </a:pPr>
            <a:r>
              <a:rPr lang="en-US" sz="3091">
                <a:solidFill>
                  <a:srgbClr val="000000"/>
                </a:solidFill>
                <a:latin typeface="Lato"/>
              </a:rPr>
              <a:t>Device Protection</a:t>
            </a:r>
          </a:p>
        </p:txBody>
      </p:sp>
      <p:sp>
        <p:nvSpPr>
          <p:cNvPr name="TextBox 20" id="20"/>
          <p:cNvSpPr txBox="true"/>
          <p:nvPr/>
        </p:nvSpPr>
        <p:spPr>
          <a:xfrm rot="0">
            <a:off x="12269683" y="5339378"/>
            <a:ext cx="5107313" cy="1114425"/>
          </a:xfrm>
          <a:prstGeom prst="rect">
            <a:avLst/>
          </a:prstGeom>
        </p:spPr>
        <p:txBody>
          <a:bodyPr anchor="t" rtlCol="false" tIns="0" lIns="0" bIns="0" rIns="0">
            <a:spAutoFit/>
          </a:bodyPr>
          <a:lstStyle/>
          <a:p>
            <a:pPr>
              <a:lnSpc>
                <a:spcPts val="2949"/>
              </a:lnSpc>
            </a:pPr>
            <a:r>
              <a:rPr lang="en-US" sz="2458">
                <a:solidFill>
                  <a:srgbClr val="000000"/>
                </a:solidFill>
                <a:latin typeface="Fira Code"/>
              </a:rPr>
              <a:t>Soci</a:t>
            </a:r>
            <a:r>
              <a:rPr lang="en-US" sz="2458">
                <a:solidFill>
                  <a:srgbClr val="000000"/>
                </a:solidFill>
                <a:latin typeface="Fira Code"/>
              </a:rPr>
              <a:t>al Media and Web Browsing Safety Guidelines</a:t>
            </a:r>
          </a:p>
          <a:p>
            <a:pPr>
              <a:lnSpc>
                <a:spcPts val="2949"/>
              </a:lnSpc>
            </a:pPr>
          </a:p>
        </p:txBody>
      </p:sp>
      <p:sp>
        <p:nvSpPr>
          <p:cNvPr name="TextBox 21" id="21"/>
          <p:cNvSpPr txBox="true"/>
          <p:nvPr/>
        </p:nvSpPr>
        <p:spPr>
          <a:xfrm rot="0">
            <a:off x="12269683" y="7771818"/>
            <a:ext cx="3781696" cy="1409700"/>
          </a:xfrm>
          <a:prstGeom prst="rect">
            <a:avLst/>
          </a:prstGeom>
        </p:spPr>
        <p:txBody>
          <a:bodyPr anchor="t" rtlCol="false" tIns="0" lIns="0" bIns="0" rIns="0">
            <a:spAutoFit/>
          </a:bodyPr>
          <a:lstStyle/>
          <a:p>
            <a:pPr>
              <a:lnSpc>
                <a:spcPts val="3709"/>
              </a:lnSpc>
            </a:pPr>
            <a:r>
              <a:rPr lang="en-US" sz="3091">
                <a:solidFill>
                  <a:srgbClr val="000000"/>
                </a:solidFill>
                <a:latin typeface="Lato"/>
              </a:rPr>
              <a:t>Cyb</a:t>
            </a:r>
            <a:r>
              <a:rPr lang="en-US" sz="3091">
                <a:solidFill>
                  <a:srgbClr val="000000"/>
                </a:solidFill>
                <a:latin typeface="Lato"/>
              </a:rPr>
              <a:t>ersecurity Incident Reporting </a:t>
            </a:r>
          </a:p>
          <a:p>
            <a:pPr>
              <a:lnSpc>
                <a:spcPts val="3709"/>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77082" y="3824219"/>
            <a:ext cx="12133109" cy="5164774"/>
          </a:xfrm>
          <a:prstGeom prst="rect">
            <a:avLst/>
          </a:prstGeom>
        </p:spPr>
        <p:txBody>
          <a:bodyPr anchor="t" rtlCol="false" tIns="0" lIns="0" bIns="0" rIns="0">
            <a:spAutoFit/>
          </a:bodyPr>
          <a:lstStyle/>
          <a:p>
            <a:pPr>
              <a:lnSpc>
                <a:spcPts val="5127"/>
              </a:lnSpc>
            </a:pPr>
            <a:r>
              <a:rPr lang="en-US" sz="3662">
                <a:solidFill>
                  <a:srgbClr val="000000"/>
                </a:solidFill>
                <a:latin typeface="Fira Code"/>
              </a:rPr>
              <a:t>"If you put a key under the mat for the cops, a burglar can find it, too. Criminals are using every technology tool at their disposal to hack into people’s accounts. If they know there’s a key hidden somewhere, they won’t stop until they find it."</a:t>
            </a:r>
          </a:p>
          <a:p>
            <a:pPr>
              <a:lnSpc>
                <a:spcPts val="5127"/>
              </a:lnSpc>
            </a:pPr>
          </a:p>
          <a:p>
            <a:pPr algn="r">
              <a:lnSpc>
                <a:spcPts val="5127"/>
              </a:lnSpc>
              <a:spcBef>
                <a:spcPct val="0"/>
              </a:spcBef>
            </a:pPr>
            <a:r>
              <a:rPr lang="en-US" sz="3662">
                <a:solidFill>
                  <a:srgbClr val="000000"/>
                </a:solidFill>
                <a:latin typeface="Fira Code"/>
              </a:rPr>
              <a:t>Tim Cook</a:t>
            </a:r>
          </a:p>
        </p:txBody>
      </p:sp>
      <p:sp>
        <p:nvSpPr>
          <p:cNvPr name="TextBox 12" id="12"/>
          <p:cNvSpPr txBox="true"/>
          <p:nvPr/>
        </p:nvSpPr>
        <p:spPr>
          <a:xfrm rot="0">
            <a:off x="577082" y="1713263"/>
            <a:ext cx="10972153"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Why is CYBERSECURITY Important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77082" y="1713263"/>
            <a:ext cx="10972153"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Why is CYBERSECURITY Important</a:t>
            </a:r>
          </a:p>
        </p:txBody>
      </p:sp>
      <p:sp>
        <p:nvSpPr>
          <p:cNvPr name="TextBox 12" id="12"/>
          <p:cNvSpPr txBox="true"/>
          <p:nvPr/>
        </p:nvSpPr>
        <p:spPr>
          <a:xfrm rot="0">
            <a:off x="577082" y="3382047"/>
            <a:ext cx="12133109" cy="938322"/>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Lato"/>
              </a:rPr>
              <a:t>Critical Information at risk</a:t>
            </a:r>
          </a:p>
        </p:txBody>
      </p:sp>
      <p:sp>
        <p:nvSpPr>
          <p:cNvPr name="TextBox 13" id="13"/>
          <p:cNvSpPr txBox="true"/>
          <p:nvPr/>
        </p:nvSpPr>
        <p:spPr>
          <a:xfrm rot="0">
            <a:off x="1942582" y="5158569"/>
            <a:ext cx="9402109" cy="3510726"/>
          </a:xfrm>
          <a:prstGeom prst="rect">
            <a:avLst/>
          </a:prstGeom>
        </p:spPr>
        <p:txBody>
          <a:bodyPr anchor="t" rtlCol="false" tIns="0" lIns="0" bIns="0" rIns="0">
            <a:spAutoFit/>
          </a:bodyPr>
          <a:lstStyle/>
          <a:p>
            <a:pPr marL="1086504" indent="-543252" lvl="1">
              <a:lnSpc>
                <a:spcPts val="7045"/>
              </a:lnSpc>
              <a:buFont typeface="Arial"/>
              <a:buChar char="•"/>
            </a:pPr>
            <a:r>
              <a:rPr lang="en-US" sz="5032">
                <a:solidFill>
                  <a:srgbClr val="000000"/>
                </a:solidFill>
                <a:latin typeface="Fira Code"/>
              </a:rPr>
              <a:t>Company Information</a:t>
            </a:r>
          </a:p>
          <a:p>
            <a:pPr marL="1086504" indent="-543252" lvl="1">
              <a:lnSpc>
                <a:spcPts val="7045"/>
              </a:lnSpc>
              <a:buFont typeface="Arial"/>
              <a:buChar char="•"/>
            </a:pPr>
            <a:r>
              <a:rPr lang="en-US" sz="5032">
                <a:solidFill>
                  <a:srgbClr val="000000"/>
                </a:solidFill>
                <a:latin typeface="Fira Code"/>
              </a:rPr>
              <a:t>Clients Information</a:t>
            </a:r>
          </a:p>
          <a:p>
            <a:pPr algn="l" marL="1086504" indent="-543252" lvl="1">
              <a:lnSpc>
                <a:spcPts val="7045"/>
              </a:lnSpc>
              <a:spcBef>
                <a:spcPct val="0"/>
              </a:spcBef>
              <a:buFont typeface="Arial"/>
              <a:buChar char="•"/>
            </a:pPr>
            <a:r>
              <a:rPr lang="en-US" sz="5032">
                <a:solidFill>
                  <a:srgbClr val="000000"/>
                </a:solidFill>
                <a:latin typeface="Fira Code"/>
              </a:rPr>
              <a:t>Vendors and Partners Information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77082" y="3382047"/>
            <a:ext cx="12133109" cy="1900347"/>
          </a:xfrm>
          <a:prstGeom prst="rect">
            <a:avLst/>
          </a:prstGeom>
        </p:spPr>
        <p:txBody>
          <a:bodyPr anchor="t" rtlCol="false" tIns="0" lIns="0" bIns="0" rIns="0">
            <a:spAutoFit/>
          </a:bodyPr>
          <a:lstStyle/>
          <a:p>
            <a:pPr>
              <a:lnSpc>
                <a:spcPts val="7606"/>
              </a:lnSpc>
            </a:pPr>
            <a:r>
              <a:rPr lang="en-US" sz="5433">
                <a:solidFill>
                  <a:srgbClr val="000000"/>
                </a:solidFill>
                <a:latin typeface="Lato"/>
              </a:rPr>
              <a:t>To protect the company's </a:t>
            </a:r>
            <a:r>
              <a:rPr lang="en-US" sz="5433">
                <a:solidFill>
                  <a:srgbClr val="000000"/>
                </a:solidFill>
                <a:latin typeface="Lato"/>
              </a:rPr>
              <a:t>Brand </a:t>
            </a:r>
          </a:p>
          <a:p>
            <a:pPr algn="l">
              <a:lnSpc>
                <a:spcPts val="7606"/>
              </a:lnSpc>
              <a:spcBef>
                <a:spcPct val="0"/>
              </a:spcBef>
            </a:pPr>
            <a:r>
              <a:rPr lang="en-US" sz="5433">
                <a:solidFill>
                  <a:srgbClr val="000000"/>
                </a:solidFill>
                <a:latin typeface="Lato"/>
              </a:rPr>
              <a:t>and Reputation</a:t>
            </a:r>
          </a:p>
        </p:txBody>
      </p:sp>
      <p:sp>
        <p:nvSpPr>
          <p:cNvPr name="TextBox 12" id="12"/>
          <p:cNvSpPr txBox="true"/>
          <p:nvPr/>
        </p:nvSpPr>
        <p:spPr>
          <a:xfrm rot="0">
            <a:off x="1028700" y="5558619"/>
            <a:ext cx="11924592" cy="3510788"/>
          </a:xfrm>
          <a:prstGeom prst="rect">
            <a:avLst/>
          </a:prstGeom>
        </p:spPr>
        <p:txBody>
          <a:bodyPr anchor="t" rtlCol="false" tIns="0" lIns="0" bIns="0" rIns="0">
            <a:spAutoFit/>
          </a:bodyPr>
          <a:lstStyle/>
          <a:p>
            <a:pPr marL="1085978" indent="-542989" lvl="1">
              <a:lnSpc>
                <a:spcPts val="7042"/>
              </a:lnSpc>
              <a:buFont typeface="Arial"/>
              <a:buChar char="•"/>
            </a:pPr>
            <a:r>
              <a:rPr lang="en-US" sz="5030">
                <a:solidFill>
                  <a:srgbClr val="000000"/>
                </a:solidFill>
                <a:latin typeface="Fira Code"/>
              </a:rPr>
              <a:t>Destroy relationships with customers</a:t>
            </a:r>
          </a:p>
          <a:p>
            <a:pPr marL="1085978" indent="-542989" lvl="1">
              <a:lnSpc>
                <a:spcPts val="7042"/>
              </a:lnSpc>
              <a:buFont typeface="Arial"/>
              <a:buChar char="•"/>
            </a:pPr>
            <a:r>
              <a:rPr lang="en-US" sz="5030">
                <a:solidFill>
                  <a:srgbClr val="000000"/>
                </a:solidFill>
                <a:latin typeface="Fira Code"/>
              </a:rPr>
              <a:t>Loss of trust</a:t>
            </a:r>
          </a:p>
          <a:p>
            <a:pPr algn="l" marL="1085978" indent="-542989" lvl="1">
              <a:lnSpc>
                <a:spcPts val="7042"/>
              </a:lnSpc>
              <a:spcBef>
                <a:spcPct val="0"/>
              </a:spcBef>
              <a:buFont typeface="Arial"/>
              <a:buChar char="•"/>
            </a:pPr>
            <a:r>
              <a:rPr lang="en-US" sz="5030">
                <a:solidFill>
                  <a:srgbClr val="000000"/>
                </a:solidFill>
                <a:latin typeface="Fira Code"/>
              </a:rPr>
              <a:t>Damage to Company's Brand</a:t>
            </a:r>
          </a:p>
        </p:txBody>
      </p:sp>
      <p:sp>
        <p:nvSpPr>
          <p:cNvPr name="TextBox 13" id="13"/>
          <p:cNvSpPr txBox="true"/>
          <p:nvPr/>
        </p:nvSpPr>
        <p:spPr>
          <a:xfrm rot="0">
            <a:off x="577082" y="1713263"/>
            <a:ext cx="10972153"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Why is CYBERSECURITY Important</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77082" y="1796708"/>
            <a:ext cx="10659699"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Why is Cybersecurity Important</a:t>
            </a:r>
          </a:p>
        </p:txBody>
      </p:sp>
      <p:sp>
        <p:nvSpPr>
          <p:cNvPr name="TextBox 12" id="12"/>
          <p:cNvSpPr txBox="true"/>
          <p:nvPr/>
        </p:nvSpPr>
        <p:spPr>
          <a:xfrm rot="0">
            <a:off x="677982" y="2962097"/>
            <a:ext cx="12133109" cy="938322"/>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Fira Code"/>
              </a:rPr>
              <a:t>To avoid l</a:t>
            </a:r>
            <a:r>
              <a:rPr lang="en-US" sz="5433">
                <a:solidFill>
                  <a:srgbClr val="000000"/>
                </a:solidFill>
                <a:latin typeface="Fira Code"/>
              </a:rPr>
              <a:t>itigation</a:t>
            </a:r>
          </a:p>
        </p:txBody>
      </p:sp>
      <p:sp>
        <p:nvSpPr>
          <p:cNvPr name="TextBox 13" id="13"/>
          <p:cNvSpPr txBox="true"/>
          <p:nvPr/>
        </p:nvSpPr>
        <p:spPr>
          <a:xfrm rot="0">
            <a:off x="1398739" y="4241105"/>
            <a:ext cx="10691593" cy="5017195"/>
          </a:xfrm>
          <a:prstGeom prst="rect">
            <a:avLst/>
          </a:prstGeom>
        </p:spPr>
        <p:txBody>
          <a:bodyPr anchor="t" rtlCol="false" tIns="0" lIns="0" bIns="0" rIns="0">
            <a:spAutoFit/>
          </a:bodyPr>
          <a:lstStyle/>
          <a:p>
            <a:pPr marL="1235515" indent="-617758" lvl="1">
              <a:lnSpc>
                <a:spcPts val="8011"/>
              </a:lnSpc>
              <a:buFont typeface="Arial"/>
              <a:buChar char="•"/>
            </a:pPr>
            <a:r>
              <a:rPr lang="en-US" sz="5722">
                <a:solidFill>
                  <a:srgbClr val="000000"/>
                </a:solidFill>
                <a:latin typeface="Lato"/>
              </a:rPr>
              <a:t>Affected clients may want to sue the company</a:t>
            </a:r>
          </a:p>
          <a:p>
            <a:pPr marL="1235515" indent="-617758" lvl="1">
              <a:lnSpc>
                <a:spcPts val="8011"/>
              </a:lnSpc>
              <a:buFont typeface="Arial"/>
              <a:buChar char="•"/>
            </a:pPr>
            <a:r>
              <a:rPr lang="en-US" sz="5722">
                <a:solidFill>
                  <a:srgbClr val="000000"/>
                </a:solidFill>
                <a:latin typeface="Lato"/>
              </a:rPr>
              <a:t>The sued company might not survive</a:t>
            </a:r>
          </a:p>
          <a:p>
            <a:pPr algn="l" marL="1235515" indent="-617758" lvl="1">
              <a:lnSpc>
                <a:spcPts val="8011"/>
              </a:lnSpc>
              <a:spcBef>
                <a:spcPct val="0"/>
              </a:spcBef>
              <a:buFont typeface="Arial"/>
              <a:buChar char="•"/>
            </a:pPr>
            <a:r>
              <a:rPr lang="en-US" sz="5722">
                <a:solidFill>
                  <a:srgbClr val="000000"/>
                </a:solidFill>
                <a:latin typeface="Lato"/>
              </a:rPr>
              <a:t>Jobs will disappear</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83969" y="8726618"/>
            <a:ext cx="18208928" cy="1728677"/>
            <a:chOff x="0" y="0"/>
            <a:chExt cx="24278570" cy="2304902"/>
          </a:xfrm>
        </p:grpSpPr>
        <p:pic>
          <p:nvPicPr>
            <p:cNvPr name="Picture 4" id="4"/>
            <p:cNvPicPr>
              <a:picLocks noChangeAspect="true"/>
            </p:cNvPicPr>
            <p:nvPr/>
          </p:nvPicPr>
          <p:blipFill>
            <a:blip r:embed="rId4"/>
            <a:srcRect l="0" t="41564" r="0" b="44186"/>
            <a:stretch>
              <a:fillRect/>
            </a:stretch>
          </p:blipFill>
          <p:spPr>
            <a:xfrm flipH="false" flipV="false">
              <a:off x="0" y="0"/>
              <a:ext cx="24278570" cy="2304902"/>
            </a:xfrm>
            <a:prstGeom prst="rect">
              <a:avLst/>
            </a:prstGeom>
          </p:spPr>
        </p:pic>
      </p:grpSp>
      <p:grpSp>
        <p:nvGrpSpPr>
          <p:cNvPr name="Group 5" id="5"/>
          <p:cNvGrpSpPr/>
          <p:nvPr/>
        </p:nvGrpSpPr>
        <p:grpSpPr>
          <a:xfrm rot="0">
            <a:off x="-1977251" y="7492178"/>
            <a:ext cx="11751089" cy="1234440"/>
            <a:chOff x="0" y="0"/>
            <a:chExt cx="5803009" cy="609600"/>
          </a:xfrm>
        </p:grpSpPr>
        <p:sp>
          <p:nvSpPr>
            <p:cNvPr name="Freeform 6" id="6"/>
            <p:cNvSpPr/>
            <p:nvPr/>
          </p:nvSpPr>
          <p:spPr>
            <a:xfrm flipH="false" flipV="false" rot="0">
              <a:off x="0" y="0"/>
              <a:ext cx="5803009" cy="609600"/>
            </a:xfrm>
            <a:custGeom>
              <a:avLst/>
              <a:gdLst/>
              <a:ahLst/>
              <a:cxnLst/>
              <a:rect r="r" b="b" t="t" l="l"/>
              <a:pathLst>
                <a:path h="609600" w="5803009">
                  <a:moveTo>
                    <a:pt x="5599809" y="0"/>
                  </a:moveTo>
                  <a:lnTo>
                    <a:pt x="0" y="0"/>
                  </a:lnTo>
                  <a:lnTo>
                    <a:pt x="203200" y="609600"/>
                  </a:lnTo>
                  <a:lnTo>
                    <a:pt x="5803009" y="609600"/>
                  </a:lnTo>
                  <a:lnTo>
                    <a:pt x="5599809" y="0"/>
                  </a:lnTo>
                  <a:close/>
                </a:path>
              </a:pathLst>
            </a:custGeom>
            <a:solidFill>
              <a:srgbClr val="FFBA6B"/>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9308375" y="7492178"/>
            <a:ext cx="10068006" cy="1234440"/>
            <a:chOff x="0" y="0"/>
            <a:chExt cx="4971856" cy="609600"/>
          </a:xfrm>
        </p:grpSpPr>
        <p:sp>
          <p:nvSpPr>
            <p:cNvPr name="Freeform 9" id="9"/>
            <p:cNvSpPr/>
            <p:nvPr/>
          </p:nvSpPr>
          <p:spPr>
            <a:xfrm flipH="false" flipV="false" rot="0">
              <a:off x="0" y="0"/>
              <a:ext cx="4971856" cy="609600"/>
            </a:xfrm>
            <a:custGeom>
              <a:avLst/>
              <a:gdLst/>
              <a:ahLst/>
              <a:cxnLst/>
              <a:rect r="r" b="b" t="t" l="l"/>
              <a:pathLst>
                <a:path h="609600" w="4971856">
                  <a:moveTo>
                    <a:pt x="4768656" y="0"/>
                  </a:moveTo>
                  <a:lnTo>
                    <a:pt x="0" y="0"/>
                  </a:lnTo>
                  <a:lnTo>
                    <a:pt x="203200" y="609600"/>
                  </a:lnTo>
                  <a:lnTo>
                    <a:pt x="4971856" y="609600"/>
                  </a:lnTo>
                  <a:lnTo>
                    <a:pt x="4768656" y="0"/>
                  </a:lnTo>
                  <a:close/>
                </a:path>
              </a:pathLst>
            </a:custGeom>
            <a:solidFill>
              <a:srgbClr val="975EFF"/>
            </a:solidFill>
          </p:spPr>
        </p:sp>
        <p:sp>
          <p:nvSpPr>
            <p:cNvPr name="TextBox 10" id="10"/>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2960585" y="3071539"/>
            <a:ext cx="12695581" cy="1628775"/>
          </a:xfrm>
          <a:prstGeom prst="rect">
            <a:avLst/>
          </a:prstGeom>
        </p:spPr>
        <p:txBody>
          <a:bodyPr anchor="t" rtlCol="false" tIns="0" lIns="0" bIns="0" rIns="0">
            <a:spAutoFit/>
          </a:bodyPr>
          <a:lstStyle/>
          <a:p>
            <a:pPr algn="ctr">
              <a:lnSpc>
                <a:spcPts val="12715"/>
              </a:lnSpc>
            </a:pPr>
            <a:r>
              <a:rPr lang="en-US" sz="10596">
                <a:solidFill>
                  <a:srgbClr val="000000"/>
                </a:solidFill>
                <a:latin typeface="Raleway"/>
              </a:rPr>
              <a:t>Basic Concepts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DAFgeodjJS0</dc:identifier>
  <dcterms:modified xsi:type="dcterms:W3CDTF">2011-08-01T06:04:30Z</dcterms:modified>
  <cp:revision>1</cp:revision>
  <dc:title>I Personnel Training Presentation - Week 1</dc:title>
</cp:coreProperties>
</file>